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4"/>
    <p:restoredTop sz="94697"/>
  </p:normalViewPr>
  <p:slideViewPr>
    <p:cSldViewPr snapToGrid="0">
      <p:cViewPr varScale="1">
        <p:scale>
          <a:sx n="108" d="100"/>
          <a:sy n="108" d="100"/>
        </p:scale>
        <p:origin x="4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5/14/23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68554A-1393-DB4B-9AC4-857637120741}" type="slidenum">
              <a:rPr lang="en-US" smtClean="0"/>
              <a:t>5</a:t>
            </a:fld>
            <a:endParaRPr lang="en-US"/>
          </a:p>
        </p:txBody>
      </p:sp>
    </p:spTree>
    <p:extLst>
      <p:ext uri="{BB962C8B-B14F-4D97-AF65-F5344CB8AC3E}">
        <p14:creationId xmlns:p14="http://schemas.microsoft.com/office/powerpoint/2010/main" val="225645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5/13/23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5/13/23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8029-0D59-A42A-40EB-30AE2B38820C}"/>
              </a:ext>
            </a:extLst>
          </p:cNvPr>
          <p:cNvSpPr>
            <a:spLocks noGrp="1"/>
          </p:cNvSpPr>
          <p:nvPr>
            <p:ph type="ctrTitle"/>
          </p:nvPr>
        </p:nvSpPr>
        <p:spPr/>
        <p:txBody>
          <a:bodyPr>
            <a:normAutofit/>
          </a:bodyPr>
          <a:lstStyle/>
          <a:p>
            <a:r>
              <a:rPr lang="en-CA" sz="2400" b="1" i="0" dirty="0">
                <a:solidFill>
                  <a:srgbClr val="1F1F1F"/>
                </a:solidFill>
                <a:effectLst/>
                <a:latin typeface="Source Sans Pro" panose="020B0503030403020204" pitchFamily="34" charset="0"/>
              </a:rPr>
              <a:t>Accessing Database with Python</a:t>
            </a:r>
            <a:endParaRPr lang="en-US" sz="2400" dirty="0"/>
          </a:p>
        </p:txBody>
      </p:sp>
      <p:sp>
        <p:nvSpPr>
          <p:cNvPr id="3" name="Subtitle 2">
            <a:extLst>
              <a:ext uri="{FF2B5EF4-FFF2-40B4-BE49-F238E27FC236}">
                <a16:creationId xmlns:a16="http://schemas.microsoft.com/office/drawing/2014/main" id="{9F784BA0-FBB9-B1E9-02A6-0EC3243503F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170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CBB0E-3E1D-76AB-FFAE-68C0E1388E79}"/>
              </a:ext>
            </a:extLst>
          </p:cNvPr>
          <p:cNvSpPr txBox="1"/>
          <p:nvPr/>
        </p:nvSpPr>
        <p:spPr>
          <a:xfrm>
            <a:off x="3048990" y="3247303"/>
            <a:ext cx="6097978" cy="400110"/>
          </a:xfrm>
          <a:prstGeom prst="rect">
            <a:avLst/>
          </a:prstGeom>
          <a:noFill/>
        </p:spPr>
        <p:txBody>
          <a:bodyPr wrap="square">
            <a:spAutoFit/>
          </a:bodyPr>
          <a:lstStyle/>
          <a:p>
            <a:pPr algn="l"/>
            <a:r>
              <a:rPr lang="en-CA" sz="2000" b="1" i="0" dirty="0">
                <a:solidFill>
                  <a:srgbClr val="1F1F1F"/>
                </a:solidFill>
                <a:effectLst/>
                <a:latin typeface="Source Sans Pro" panose="020B0503030403020204" pitchFamily="34" charset="0"/>
              </a:rPr>
              <a:t>Creating tables, loading data and querying data</a:t>
            </a:r>
          </a:p>
        </p:txBody>
      </p:sp>
    </p:spTree>
    <p:extLst>
      <p:ext uri="{BB962C8B-B14F-4D97-AF65-F5344CB8AC3E}">
        <p14:creationId xmlns:p14="http://schemas.microsoft.com/office/powerpoint/2010/main" val="1335331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94CBD7-53B7-7BED-EA75-035CEDE9B332}"/>
              </a:ext>
            </a:extLst>
          </p:cNvPr>
          <p:cNvPicPr>
            <a:picLocks noChangeAspect="1"/>
          </p:cNvPicPr>
          <p:nvPr/>
        </p:nvPicPr>
        <p:blipFill>
          <a:blip r:embed="rId2"/>
          <a:stretch>
            <a:fillRect/>
          </a:stretch>
        </p:blipFill>
        <p:spPr>
          <a:xfrm>
            <a:off x="217467" y="356837"/>
            <a:ext cx="10214942" cy="6055838"/>
          </a:xfrm>
          <a:prstGeom prst="rect">
            <a:avLst/>
          </a:prstGeom>
        </p:spPr>
      </p:pic>
    </p:spTree>
    <p:extLst>
      <p:ext uri="{BB962C8B-B14F-4D97-AF65-F5344CB8AC3E}">
        <p14:creationId xmlns:p14="http://schemas.microsoft.com/office/powerpoint/2010/main" val="203998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1B95B-AA7A-21DA-6E2D-92F9A91A323F}"/>
              </a:ext>
            </a:extLst>
          </p:cNvPr>
          <p:cNvSpPr txBox="1"/>
          <p:nvPr/>
        </p:nvSpPr>
        <p:spPr>
          <a:xfrm>
            <a:off x="92033" y="207358"/>
            <a:ext cx="11961421" cy="646331"/>
          </a:xfrm>
          <a:prstGeom prst="rect">
            <a:avLst/>
          </a:prstGeom>
          <a:noFill/>
        </p:spPr>
        <p:txBody>
          <a:bodyPr wrap="square">
            <a:spAutoFit/>
          </a:bodyPr>
          <a:lstStyle/>
          <a:p>
            <a:pPr algn="l"/>
            <a:r>
              <a:rPr lang="en-CA" b="0" i="0" dirty="0">
                <a:solidFill>
                  <a:srgbClr val="1F1F1F"/>
                </a:solidFill>
                <a:effectLst/>
                <a:latin typeface="Source Sans Pro" panose="020B0503030403020204" pitchFamily="34" charset="0"/>
              </a:rPr>
              <a:t>There are different ways of creating tables in DB2. One is using the Web console provided by DB2, </a:t>
            </a:r>
            <a:endParaRPr lang="en-CA" b="0" i="0" dirty="0">
              <a:solidFill>
                <a:srgbClr val="333333"/>
              </a:solidFill>
              <a:effectLst/>
              <a:latin typeface="OpenSans"/>
            </a:endParaRPr>
          </a:p>
          <a:p>
            <a:pPr algn="l"/>
            <a:r>
              <a:rPr lang="en-CA" b="0" i="0" dirty="0">
                <a:solidFill>
                  <a:srgbClr val="1F1F1F"/>
                </a:solidFill>
                <a:effectLst/>
                <a:latin typeface="Source Sans Pro" panose="020B0503030403020204" pitchFamily="34" charset="0"/>
              </a:rPr>
              <a:t>and the other option is to create tables from any SQL, R, or Python environments. </a:t>
            </a:r>
            <a:endParaRPr lang="en-CA" b="0" i="0" dirty="0">
              <a:solidFill>
                <a:srgbClr val="333333"/>
              </a:solidFill>
              <a:effectLst/>
              <a:latin typeface="OpenSans"/>
            </a:endParaRPr>
          </a:p>
        </p:txBody>
      </p:sp>
      <p:pic>
        <p:nvPicPr>
          <p:cNvPr id="4" name="Picture 3">
            <a:extLst>
              <a:ext uri="{FF2B5EF4-FFF2-40B4-BE49-F238E27FC236}">
                <a16:creationId xmlns:a16="http://schemas.microsoft.com/office/drawing/2014/main" id="{3D938CF4-AE7F-87C3-6082-568954842E11}"/>
              </a:ext>
            </a:extLst>
          </p:cNvPr>
          <p:cNvPicPr>
            <a:picLocks noChangeAspect="1"/>
          </p:cNvPicPr>
          <p:nvPr/>
        </p:nvPicPr>
        <p:blipFill>
          <a:blip r:embed="rId2"/>
          <a:stretch>
            <a:fillRect/>
          </a:stretch>
        </p:blipFill>
        <p:spPr>
          <a:xfrm>
            <a:off x="92033" y="1228222"/>
            <a:ext cx="6642100" cy="2133600"/>
          </a:xfrm>
          <a:prstGeom prst="rect">
            <a:avLst/>
          </a:prstGeom>
        </p:spPr>
      </p:pic>
      <p:sp>
        <p:nvSpPr>
          <p:cNvPr id="5" name="TextBox 4">
            <a:extLst>
              <a:ext uri="{FF2B5EF4-FFF2-40B4-BE49-F238E27FC236}">
                <a16:creationId xmlns:a16="http://schemas.microsoft.com/office/drawing/2014/main" id="{8B209C96-416B-468B-DBB0-F34CEED27D67}"/>
              </a:ext>
            </a:extLst>
          </p:cNvPr>
          <p:cNvSpPr txBox="1"/>
          <p:nvPr/>
        </p:nvSpPr>
        <p:spPr>
          <a:xfrm>
            <a:off x="7018317" y="1294410"/>
            <a:ext cx="5228354" cy="2031325"/>
          </a:xfrm>
          <a:prstGeom prst="rect">
            <a:avLst/>
          </a:prstGeom>
          <a:noFill/>
        </p:spPr>
        <p:txBody>
          <a:bodyPr wrap="none" rtlCol="0">
            <a:spAutoFit/>
          </a:bodyPr>
          <a:lstStyle/>
          <a:p>
            <a:r>
              <a:rPr lang="en-US" dirty="0"/>
              <a:t>For example, we need to create this Trucks table in </a:t>
            </a:r>
          </a:p>
          <a:p>
            <a:r>
              <a:rPr lang="en-US" dirty="0"/>
              <a:t>Database using python. </a:t>
            </a:r>
          </a:p>
          <a:p>
            <a:endParaRPr lang="en-US" dirty="0"/>
          </a:p>
          <a:p>
            <a:r>
              <a:rPr lang="en-US" dirty="0"/>
              <a:t>It would be executed with </a:t>
            </a:r>
            <a:r>
              <a:rPr lang="en-US" b="1" dirty="0" err="1"/>
              <a:t>ibm_db.exec_immediate</a:t>
            </a:r>
            <a:r>
              <a:rPr lang="en-US" b="1" dirty="0"/>
              <a:t>( )</a:t>
            </a:r>
          </a:p>
          <a:p>
            <a:r>
              <a:rPr lang="en-US" dirty="0"/>
              <a:t>function.</a:t>
            </a:r>
          </a:p>
          <a:p>
            <a:endParaRPr lang="en-US" dirty="0"/>
          </a:p>
          <a:p>
            <a:r>
              <a:rPr lang="en-US" dirty="0"/>
              <a:t>parameters : Connection, Statement and Options</a:t>
            </a:r>
          </a:p>
        </p:txBody>
      </p:sp>
      <p:pic>
        <p:nvPicPr>
          <p:cNvPr id="6" name="Picture 5">
            <a:extLst>
              <a:ext uri="{FF2B5EF4-FFF2-40B4-BE49-F238E27FC236}">
                <a16:creationId xmlns:a16="http://schemas.microsoft.com/office/drawing/2014/main" id="{89D3E14E-8AB1-E805-FC99-31A5BBCA9E70}"/>
              </a:ext>
            </a:extLst>
          </p:cNvPr>
          <p:cNvPicPr>
            <a:picLocks noChangeAspect="1"/>
          </p:cNvPicPr>
          <p:nvPr/>
        </p:nvPicPr>
        <p:blipFill>
          <a:blip r:embed="rId3"/>
          <a:stretch>
            <a:fillRect/>
          </a:stretch>
        </p:blipFill>
        <p:spPr>
          <a:xfrm>
            <a:off x="92032" y="3667541"/>
            <a:ext cx="5857505" cy="3101881"/>
          </a:xfrm>
          <a:prstGeom prst="rect">
            <a:avLst/>
          </a:prstGeom>
        </p:spPr>
      </p:pic>
      <p:pic>
        <p:nvPicPr>
          <p:cNvPr id="7" name="Picture 6">
            <a:extLst>
              <a:ext uri="{FF2B5EF4-FFF2-40B4-BE49-F238E27FC236}">
                <a16:creationId xmlns:a16="http://schemas.microsoft.com/office/drawing/2014/main" id="{1EA7039A-D400-BEBC-20CC-E99ED5F007DB}"/>
              </a:ext>
            </a:extLst>
          </p:cNvPr>
          <p:cNvPicPr>
            <a:picLocks noChangeAspect="1"/>
          </p:cNvPicPr>
          <p:nvPr/>
        </p:nvPicPr>
        <p:blipFill>
          <a:blip r:embed="rId4"/>
          <a:stretch>
            <a:fillRect/>
          </a:stretch>
        </p:blipFill>
        <p:spPr>
          <a:xfrm>
            <a:off x="6072743" y="3802543"/>
            <a:ext cx="5842000" cy="1879600"/>
          </a:xfrm>
          <a:prstGeom prst="rect">
            <a:avLst/>
          </a:prstGeom>
        </p:spPr>
      </p:pic>
    </p:spTree>
    <p:extLst>
      <p:ext uri="{BB962C8B-B14F-4D97-AF65-F5344CB8AC3E}">
        <p14:creationId xmlns:p14="http://schemas.microsoft.com/office/powerpoint/2010/main" val="3493513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76025F-3C2C-3DE4-046A-F37D11DC06A4}"/>
              </a:ext>
            </a:extLst>
          </p:cNvPr>
          <p:cNvPicPr>
            <a:picLocks noChangeAspect="1"/>
          </p:cNvPicPr>
          <p:nvPr/>
        </p:nvPicPr>
        <p:blipFill>
          <a:blip r:embed="rId2"/>
          <a:stretch>
            <a:fillRect/>
          </a:stretch>
        </p:blipFill>
        <p:spPr>
          <a:xfrm>
            <a:off x="177387" y="304800"/>
            <a:ext cx="6164036" cy="3534622"/>
          </a:xfrm>
          <a:prstGeom prst="rect">
            <a:avLst/>
          </a:prstGeom>
        </p:spPr>
      </p:pic>
      <p:pic>
        <p:nvPicPr>
          <p:cNvPr id="3" name="Picture 2">
            <a:extLst>
              <a:ext uri="{FF2B5EF4-FFF2-40B4-BE49-F238E27FC236}">
                <a16:creationId xmlns:a16="http://schemas.microsoft.com/office/drawing/2014/main" id="{7B0861E0-7D3C-4480-7E36-8D7F379C9340}"/>
              </a:ext>
            </a:extLst>
          </p:cNvPr>
          <p:cNvPicPr>
            <a:picLocks noChangeAspect="1"/>
          </p:cNvPicPr>
          <p:nvPr/>
        </p:nvPicPr>
        <p:blipFill>
          <a:blip r:embed="rId3"/>
          <a:stretch>
            <a:fillRect/>
          </a:stretch>
        </p:blipFill>
        <p:spPr>
          <a:xfrm>
            <a:off x="5067877" y="2936422"/>
            <a:ext cx="6946736" cy="3015754"/>
          </a:xfrm>
          <a:prstGeom prst="rect">
            <a:avLst/>
          </a:prstGeom>
        </p:spPr>
      </p:pic>
      <p:sp>
        <p:nvSpPr>
          <p:cNvPr id="4" name="TextBox 3">
            <a:extLst>
              <a:ext uri="{FF2B5EF4-FFF2-40B4-BE49-F238E27FC236}">
                <a16:creationId xmlns:a16="http://schemas.microsoft.com/office/drawing/2014/main" id="{55EE6A0D-BB31-AB8E-D666-5BCFC9E38B47}"/>
              </a:ext>
            </a:extLst>
          </p:cNvPr>
          <p:cNvSpPr txBox="1"/>
          <p:nvPr/>
        </p:nvSpPr>
        <p:spPr>
          <a:xfrm>
            <a:off x="6578930" y="213756"/>
            <a:ext cx="5319085" cy="646331"/>
          </a:xfrm>
          <a:prstGeom prst="rect">
            <a:avLst/>
          </a:prstGeom>
          <a:noFill/>
        </p:spPr>
        <p:txBody>
          <a:bodyPr wrap="none" rtlCol="0">
            <a:spAutoFit/>
          </a:bodyPr>
          <a:lstStyle/>
          <a:p>
            <a:r>
              <a:rPr lang="en-US" dirty="0"/>
              <a:t>We can use, python code for connecting database and </a:t>
            </a:r>
          </a:p>
          <a:p>
            <a:r>
              <a:rPr lang="en-US" dirty="0"/>
              <a:t>querying data.</a:t>
            </a:r>
          </a:p>
        </p:txBody>
      </p:sp>
      <p:sp>
        <p:nvSpPr>
          <p:cNvPr id="5" name="TextBox 4">
            <a:extLst>
              <a:ext uri="{FF2B5EF4-FFF2-40B4-BE49-F238E27FC236}">
                <a16:creationId xmlns:a16="http://schemas.microsoft.com/office/drawing/2014/main" id="{BBB834AE-2B78-130B-CA12-9B6C65461631}"/>
              </a:ext>
            </a:extLst>
          </p:cNvPr>
          <p:cNvSpPr txBox="1"/>
          <p:nvPr/>
        </p:nvSpPr>
        <p:spPr>
          <a:xfrm>
            <a:off x="308758" y="4381995"/>
            <a:ext cx="4785862" cy="369332"/>
          </a:xfrm>
          <a:prstGeom prst="rect">
            <a:avLst/>
          </a:prstGeom>
          <a:noFill/>
        </p:spPr>
        <p:txBody>
          <a:bodyPr wrap="none" rtlCol="0">
            <a:spAutoFit/>
          </a:bodyPr>
          <a:lstStyle/>
          <a:p>
            <a:r>
              <a:rPr lang="en-US" dirty="0"/>
              <a:t>We can also use Pandas </a:t>
            </a:r>
            <a:r>
              <a:rPr lang="en-US" dirty="0" err="1"/>
              <a:t>DataFrame</a:t>
            </a:r>
            <a:r>
              <a:rPr lang="en-US" dirty="0"/>
              <a:t> for the same.</a:t>
            </a:r>
          </a:p>
        </p:txBody>
      </p:sp>
    </p:spTree>
    <p:extLst>
      <p:ext uri="{BB962C8B-B14F-4D97-AF65-F5344CB8AC3E}">
        <p14:creationId xmlns:p14="http://schemas.microsoft.com/office/powerpoint/2010/main" val="195845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2FF39F-00D7-C58D-1453-26A5BFF5261E}"/>
              </a:ext>
            </a:extLst>
          </p:cNvPr>
          <p:cNvSpPr txBox="1"/>
          <p:nvPr/>
        </p:nvSpPr>
        <p:spPr>
          <a:xfrm>
            <a:off x="3048990" y="3247303"/>
            <a:ext cx="6097978" cy="400110"/>
          </a:xfrm>
          <a:prstGeom prst="rect">
            <a:avLst/>
          </a:prstGeom>
          <a:noFill/>
        </p:spPr>
        <p:txBody>
          <a:bodyPr wrap="square">
            <a:spAutoFit/>
          </a:bodyPr>
          <a:lstStyle/>
          <a:p>
            <a:r>
              <a:rPr lang="en-CA" sz="2000" b="1" i="0" dirty="0">
                <a:solidFill>
                  <a:srgbClr val="1F1F1F"/>
                </a:solidFill>
                <a:effectLst/>
                <a:latin typeface="Source Sans Pro" panose="020B0503030403020204" pitchFamily="34" charset="0"/>
              </a:rPr>
              <a:t>Analyzing data with Python</a:t>
            </a:r>
            <a:endParaRPr lang="en-US" sz="2000" b="1" dirty="0"/>
          </a:p>
        </p:txBody>
      </p:sp>
    </p:spTree>
    <p:extLst>
      <p:ext uri="{BB962C8B-B14F-4D97-AF65-F5344CB8AC3E}">
        <p14:creationId xmlns:p14="http://schemas.microsoft.com/office/powerpoint/2010/main" val="1819170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F36D1F-ABDD-2124-F7B6-D88DFC0FAC3C}"/>
              </a:ext>
            </a:extLst>
          </p:cNvPr>
          <p:cNvSpPr txBox="1"/>
          <p:nvPr/>
        </p:nvSpPr>
        <p:spPr>
          <a:xfrm>
            <a:off x="83127" y="106878"/>
            <a:ext cx="4008790" cy="369332"/>
          </a:xfrm>
          <a:prstGeom prst="rect">
            <a:avLst/>
          </a:prstGeom>
          <a:noFill/>
        </p:spPr>
        <p:txBody>
          <a:bodyPr wrap="none" rtlCol="0">
            <a:spAutoFit/>
          </a:bodyPr>
          <a:lstStyle/>
          <a:p>
            <a:r>
              <a:rPr lang="en-US" b="1" u="sng" dirty="0"/>
              <a:t>Loading data (csv file) into DB2 on cloud</a:t>
            </a:r>
          </a:p>
        </p:txBody>
      </p:sp>
      <p:sp>
        <p:nvSpPr>
          <p:cNvPr id="3" name="TextBox 2">
            <a:extLst>
              <a:ext uri="{FF2B5EF4-FFF2-40B4-BE49-F238E27FC236}">
                <a16:creationId xmlns:a16="http://schemas.microsoft.com/office/drawing/2014/main" id="{DEA558DC-7375-88F7-B8F6-93B44A294B05}"/>
              </a:ext>
            </a:extLst>
          </p:cNvPr>
          <p:cNvSpPr txBox="1"/>
          <p:nvPr/>
        </p:nvSpPr>
        <p:spPr>
          <a:xfrm>
            <a:off x="344384" y="771896"/>
            <a:ext cx="3382977" cy="369332"/>
          </a:xfrm>
          <a:prstGeom prst="rect">
            <a:avLst/>
          </a:prstGeom>
          <a:noFill/>
        </p:spPr>
        <p:txBody>
          <a:bodyPr wrap="none" rtlCol="0">
            <a:spAutoFit/>
          </a:bodyPr>
          <a:lstStyle/>
          <a:p>
            <a:r>
              <a:rPr lang="en-US" dirty="0"/>
              <a:t>Source &gt; Target &gt; Define &gt; Finalize</a:t>
            </a:r>
          </a:p>
        </p:txBody>
      </p:sp>
      <p:pic>
        <p:nvPicPr>
          <p:cNvPr id="4" name="Picture 3">
            <a:extLst>
              <a:ext uri="{FF2B5EF4-FFF2-40B4-BE49-F238E27FC236}">
                <a16:creationId xmlns:a16="http://schemas.microsoft.com/office/drawing/2014/main" id="{CA817A1E-4666-E624-501B-3F5AB3203374}"/>
              </a:ext>
            </a:extLst>
          </p:cNvPr>
          <p:cNvPicPr>
            <a:picLocks noChangeAspect="1"/>
          </p:cNvPicPr>
          <p:nvPr/>
        </p:nvPicPr>
        <p:blipFill>
          <a:blip r:embed="rId2"/>
          <a:stretch>
            <a:fillRect/>
          </a:stretch>
        </p:blipFill>
        <p:spPr>
          <a:xfrm>
            <a:off x="344383" y="1436913"/>
            <a:ext cx="9987149" cy="5042056"/>
          </a:xfrm>
          <a:prstGeom prst="rect">
            <a:avLst/>
          </a:prstGeom>
        </p:spPr>
      </p:pic>
    </p:spTree>
    <p:extLst>
      <p:ext uri="{BB962C8B-B14F-4D97-AF65-F5344CB8AC3E}">
        <p14:creationId xmlns:p14="http://schemas.microsoft.com/office/powerpoint/2010/main" val="391045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F09603-7418-E9AB-0023-C4EC1018665A}"/>
              </a:ext>
            </a:extLst>
          </p:cNvPr>
          <p:cNvPicPr>
            <a:picLocks noChangeAspect="1"/>
          </p:cNvPicPr>
          <p:nvPr/>
        </p:nvPicPr>
        <p:blipFill>
          <a:blip r:embed="rId2"/>
          <a:stretch>
            <a:fillRect/>
          </a:stretch>
        </p:blipFill>
        <p:spPr>
          <a:xfrm>
            <a:off x="509236" y="623041"/>
            <a:ext cx="10908845" cy="5338371"/>
          </a:xfrm>
          <a:prstGeom prst="rect">
            <a:avLst/>
          </a:prstGeom>
        </p:spPr>
      </p:pic>
    </p:spTree>
    <p:extLst>
      <p:ext uri="{BB962C8B-B14F-4D97-AF65-F5344CB8AC3E}">
        <p14:creationId xmlns:p14="http://schemas.microsoft.com/office/powerpoint/2010/main" val="2662626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2E7185-DBDC-EC14-5AF1-4C42190A18C6}"/>
              </a:ext>
            </a:extLst>
          </p:cNvPr>
          <p:cNvPicPr>
            <a:picLocks noChangeAspect="1"/>
          </p:cNvPicPr>
          <p:nvPr/>
        </p:nvPicPr>
        <p:blipFill>
          <a:blip r:embed="rId2"/>
          <a:stretch>
            <a:fillRect/>
          </a:stretch>
        </p:blipFill>
        <p:spPr>
          <a:xfrm>
            <a:off x="294656" y="300758"/>
            <a:ext cx="11311528" cy="5601277"/>
          </a:xfrm>
          <a:prstGeom prst="rect">
            <a:avLst/>
          </a:prstGeom>
        </p:spPr>
      </p:pic>
    </p:spTree>
    <p:extLst>
      <p:ext uri="{BB962C8B-B14F-4D97-AF65-F5344CB8AC3E}">
        <p14:creationId xmlns:p14="http://schemas.microsoft.com/office/powerpoint/2010/main" val="3039870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A584FA-22C1-BB30-75C4-53A64E87DB09}"/>
              </a:ext>
            </a:extLst>
          </p:cNvPr>
          <p:cNvPicPr>
            <a:picLocks noChangeAspect="1"/>
          </p:cNvPicPr>
          <p:nvPr/>
        </p:nvPicPr>
        <p:blipFill>
          <a:blip r:embed="rId2"/>
          <a:stretch>
            <a:fillRect/>
          </a:stretch>
        </p:blipFill>
        <p:spPr>
          <a:xfrm>
            <a:off x="590714" y="705344"/>
            <a:ext cx="10253611" cy="5018562"/>
          </a:xfrm>
          <a:prstGeom prst="rect">
            <a:avLst/>
          </a:prstGeom>
        </p:spPr>
      </p:pic>
    </p:spTree>
    <p:extLst>
      <p:ext uri="{BB962C8B-B14F-4D97-AF65-F5344CB8AC3E}">
        <p14:creationId xmlns:p14="http://schemas.microsoft.com/office/powerpoint/2010/main" val="332598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960FD-3F92-E478-E8BB-A907C34DB001}"/>
              </a:ext>
            </a:extLst>
          </p:cNvPr>
          <p:cNvPicPr>
            <a:picLocks noChangeAspect="1"/>
          </p:cNvPicPr>
          <p:nvPr/>
        </p:nvPicPr>
        <p:blipFill>
          <a:blip r:embed="rId2"/>
          <a:stretch>
            <a:fillRect/>
          </a:stretch>
        </p:blipFill>
        <p:spPr>
          <a:xfrm>
            <a:off x="199653" y="165100"/>
            <a:ext cx="11297705" cy="5594432"/>
          </a:xfrm>
          <a:prstGeom prst="rect">
            <a:avLst/>
          </a:prstGeom>
        </p:spPr>
      </p:pic>
    </p:spTree>
    <p:extLst>
      <p:ext uri="{BB962C8B-B14F-4D97-AF65-F5344CB8AC3E}">
        <p14:creationId xmlns:p14="http://schemas.microsoft.com/office/powerpoint/2010/main" val="3387775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360E8B-B5D0-39F0-7CCC-CB83709DCCE5}"/>
              </a:ext>
            </a:extLst>
          </p:cNvPr>
          <p:cNvSpPr txBox="1"/>
          <p:nvPr/>
        </p:nvSpPr>
        <p:spPr>
          <a:xfrm>
            <a:off x="324853" y="132347"/>
            <a:ext cx="3256212" cy="369332"/>
          </a:xfrm>
          <a:prstGeom prst="rect">
            <a:avLst/>
          </a:prstGeom>
          <a:noFill/>
        </p:spPr>
        <p:txBody>
          <a:bodyPr wrap="none" rtlCol="0">
            <a:spAutoFit/>
          </a:bodyPr>
          <a:lstStyle/>
          <a:p>
            <a:r>
              <a:rPr lang="en-US" b="1" u="sng" dirty="0"/>
              <a:t>Row </a:t>
            </a:r>
            <a:r>
              <a:rPr lang="en-US" b="1" u="sng" dirty="0" err="1"/>
              <a:t>retrival</a:t>
            </a:r>
            <a:r>
              <a:rPr lang="en-US" b="1" u="sng" dirty="0"/>
              <a:t> using string pattern</a:t>
            </a:r>
          </a:p>
        </p:txBody>
      </p:sp>
      <p:pic>
        <p:nvPicPr>
          <p:cNvPr id="4" name="Picture 3" descr="A picture containing text, screenshot, font&#10;&#10;Description automatically generated">
            <a:extLst>
              <a:ext uri="{FF2B5EF4-FFF2-40B4-BE49-F238E27FC236}">
                <a16:creationId xmlns:a16="http://schemas.microsoft.com/office/drawing/2014/main" id="{9302D9EC-D583-4F7F-1C8A-04F590081207}"/>
              </a:ext>
            </a:extLst>
          </p:cNvPr>
          <p:cNvPicPr>
            <a:picLocks noChangeAspect="1"/>
          </p:cNvPicPr>
          <p:nvPr/>
        </p:nvPicPr>
        <p:blipFill>
          <a:blip r:embed="rId2"/>
          <a:stretch>
            <a:fillRect/>
          </a:stretch>
        </p:blipFill>
        <p:spPr>
          <a:xfrm>
            <a:off x="293185" y="691160"/>
            <a:ext cx="4195688" cy="3476427"/>
          </a:xfrm>
          <a:prstGeom prst="rect">
            <a:avLst/>
          </a:prstGeom>
        </p:spPr>
      </p:pic>
      <p:sp>
        <p:nvSpPr>
          <p:cNvPr id="5" name="TextBox 4">
            <a:extLst>
              <a:ext uri="{FF2B5EF4-FFF2-40B4-BE49-F238E27FC236}">
                <a16:creationId xmlns:a16="http://schemas.microsoft.com/office/drawing/2014/main" id="{B1A1AB46-C108-97C7-3878-B96A0CBB637F}"/>
              </a:ext>
            </a:extLst>
          </p:cNvPr>
          <p:cNvSpPr txBox="1"/>
          <p:nvPr/>
        </p:nvSpPr>
        <p:spPr>
          <a:xfrm>
            <a:off x="4488873" y="2787408"/>
            <a:ext cx="7409942" cy="1323439"/>
          </a:xfrm>
          <a:prstGeom prst="rect">
            <a:avLst/>
          </a:prstGeom>
          <a:noFill/>
        </p:spPr>
        <p:txBody>
          <a:bodyPr wrap="square" rtlCol="0">
            <a:spAutoFit/>
          </a:bodyPr>
          <a:lstStyle/>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A notebook interface is a virtual notebook environment used for programming. </a:t>
            </a:r>
            <a:endParaRPr lang="en-CA" sz="1600" b="0" i="0" dirty="0">
              <a:solidFill>
                <a:srgbClr val="333333"/>
              </a:solidFill>
              <a:effectLst/>
              <a:latin typeface="OpenSans"/>
            </a:endParaRPr>
          </a:p>
          <a:p>
            <a:pPr algn="l"/>
            <a:endParaRPr lang="en-CA" sz="1600"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Examples of notebook interfaces include the Mathematica notebook, Maple worksheet, </a:t>
            </a:r>
            <a:r>
              <a:rPr lang="en-CA" sz="1600" b="0" i="0" dirty="0" err="1">
                <a:solidFill>
                  <a:srgbClr val="1F1F1F"/>
                </a:solidFill>
                <a:effectLst/>
                <a:latin typeface="Source Sans Pro" panose="020B0503030403020204" pitchFamily="34" charset="0"/>
              </a:rPr>
              <a:t>Matlab</a:t>
            </a:r>
            <a:r>
              <a:rPr lang="en-CA" sz="1600" b="0" i="0" dirty="0">
                <a:solidFill>
                  <a:srgbClr val="1F1F1F"/>
                </a:solidFill>
                <a:effectLst/>
                <a:latin typeface="Source Sans Pro" panose="020B0503030403020204" pitchFamily="34" charset="0"/>
              </a:rPr>
              <a:t> notebook, </a:t>
            </a:r>
            <a:r>
              <a:rPr lang="en-CA" sz="1600" b="0" i="0" dirty="0" err="1">
                <a:solidFill>
                  <a:srgbClr val="1F1F1F"/>
                </a:solidFill>
                <a:effectLst/>
                <a:latin typeface="Source Sans Pro" panose="020B0503030403020204" pitchFamily="34" charset="0"/>
              </a:rPr>
              <a:t>IPython</a:t>
            </a:r>
            <a:r>
              <a:rPr lang="en-CA" sz="1600" b="0" i="0" dirty="0">
                <a:solidFill>
                  <a:srgbClr val="1F1F1F"/>
                </a:solidFill>
                <a:effectLst/>
                <a:latin typeface="Source Sans Pro" panose="020B0503030403020204" pitchFamily="34" charset="0"/>
              </a:rPr>
              <a:t> </a:t>
            </a:r>
            <a:r>
              <a:rPr lang="en-CA" sz="1600" b="0" i="0" dirty="0" err="1">
                <a:solidFill>
                  <a:srgbClr val="1F1F1F"/>
                </a:solidFill>
                <a:effectLst/>
                <a:latin typeface="Source Sans Pro" panose="020B0503030403020204" pitchFamily="34" charset="0"/>
              </a:rPr>
              <a:t>Jupyter</a:t>
            </a:r>
            <a:r>
              <a:rPr lang="en-CA" sz="1600" b="0" i="0" dirty="0">
                <a:solidFill>
                  <a:srgbClr val="1F1F1F"/>
                </a:solidFill>
                <a:effectLst/>
                <a:latin typeface="Source Sans Pro" panose="020B0503030403020204" pitchFamily="34" charset="0"/>
              </a:rPr>
              <a:t>, R Markdown, Apache Zeppelin, Apache Spark notebook, and the Databricks cloud</a:t>
            </a:r>
            <a:endParaRPr lang="en-CA" sz="1600" b="0" i="0" dirty="0">
              <a:solidFill>
                <a:srgbClr val="333333"/>
              </a:solidFill>
              <a:effectLst/>
              <a:latin typeface="OpenSans"/>
            </a:endParaRPr>
          </a:p>
        </p:txBody>
      </p:sp>
      <p:sp>
        <p:nvSpPr>
          <p:cNvPr id="7" name="TextBox 6">
            <a:extLst>
              <a:ext uri="{FF2B5EF4-FFF2-40B4-BE49-F238E27FC236}">
                <a16:creationId xmlns:a16="http://schemas.microsoft.com/office/drawing/2014/main" id="{0971EB1B-E3D1-BDCC-D724-DA329BBA5D98}"/>
              </a:ext>
            </a:extLst>
          </p:cNvPr>
          <p:cNvSpPr txBox="1"/>
          <p:nvPr/>
        </p:nvSpPr>
        <p:spPr>
          <a:xfrm>
            <a:off x="293184" y="4334494"/>
            <a:ext cx="11605631" cy="1754326"/>
          </a:xfrm>
          <a:prstGeom prst="rect">
            <a:avLst/>
          </a:prstGeom>
          <a:noFill/>
        </p:spPr>
        <p:txBody>
          <a:bodyPr wrap="square" rtlCol="0">
            <a:spAutoFit/>
          </a:bodyPr>
          <a:lstStyle/>
          <a:p>
            <a:pPr marL="285750" indent="-285750" algn="l">
              <a:buFont typeface="Arial" panose="020B0604020202020204" pitchFamily="34" charset="0"/>
              <a:buChar char="•"/>
            </a:pPr>
            <a:r>
              <a:rPr lang="en-CA" b="0" i="0" dirty="0" err="1">
                <a:solidFill>
                  <a:srgbClr val="1F1F1F"/>
                </a:solidFill>
                <a:effectLst/>
                <a:latin typeface="Source Sans Pro" panose="020B0503030403020204" pitchFamily="34" charset="0"/>
              </a:rPr>
              <a:t>Jupyter</a:t>
            </a:r>
            <a:r>
              <a:rPr lang="en-CA" b="0" i="0" dirty="0">
                <a:solidFill>
                  <a:srgbClr val="1F1F1F"/>
                </a:solidFill>
                <a:effectLst/>
                <a:latin typeface="Source Sans Pro" panose="020B0503030403020204" pitchFamily="34" charset="0"/>
              </a:rPr>
              <a:t> </a:t>
            </a:r>
            <a:r>
              <a:rPr lang="en-CA" dirty="0">
                <a:solidFill>
                  <a:srgbClr val="1F1F1F"/>
                </a:solidFill>
                <a:latin typeface="Source Sans Pro" panose="020B0503030403020204" pitchFamily="34" charset="0"/>
              </a:rPr>
              <a:t> </a:t>
            </a:r>
            <a:r>
              <a:rPr lang="en-CA" b="0" i="0" dirty="0">
                <a:solidFill>
                  <a:srgbClr val="1F1F1F"/>
                </a:solidFill>
                <a:effectLst/>
                <a:latin typeface="Source Sans Pro" panose="020B0503030403020204" pitchFamily="34" charset="0"/>
              </a:rPr>
              <a:t>Notebook support for over 40 programming languages including Python, R, Julia, and Scala. </a:t>
            </a:r>
            <a:endParaRPr lang="en-CA" b="0" i="0" dirty="0">
              <a:solidFill>
                <a:srgbClr val="333333"/>
              </a:solidFill>
              <a:effectLst/>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Notebooks can be shared with others by email, Dropbox, GitHub, and the </a:t>
            </a:r>
            <a:r>
              <a:rPr lang="en-CA" b="0" i="0" dirty="0" err="1">
                <a:solidFill>
                  <a:srgbClr val="1F1F1F"/>
                </a:solidFill>
                <a:effectLst/>
                <a:latin typeface="Source Sans Pro" panose="020B0503030403020204" pitchFamily="34" charset="0"/>
              </a:rPr>
              <a:t>Jupyter</a:t>
            </a:r>
            <a:r>
              <a:rPr lang="en-CA" b="0" i="0" dirty="0">
                <a:solidFill>
                  <a:srgbClr val="1F1F1F"/>
                </a:solidFill>
                <a:effectLst/>
                <a:latin typeface="Source Sans Pro" panose="020B0503030403020204" pitchFamily="34" charset="0"/>
              </a:rPr>
              <a:t> notebook viewer. </a:t>
            </a:r>
            <a:endParaRPr lang="en-CA" b="0" i="0" dirty="0">
              <a:solidFill>
                <a:srgbClr val="333333"/>
              </a:solidFill>
              <a:effectLst/>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Your code can produce rich interactive output HTML, images, videos, </a:t>
            </a:r>
            <a:r>
              <a:rPr lang="en-CA" b="0" i="0" dirty="0" err="1">
                <a:solidFill>
                  <a:srgbClr val="1F1F1F"/>
                </a:solidFill>
                <a:effectLst/>
                <a:latin typeface="Source Sans Pro" panose="020B0503030403020204" pitchFamily="34" charset="0"/>
              </a:rPr>
              <a:t>LaTex</a:t>
            </a:r>
            <a:r>
              <a:rPr lang="en-CA" b="0" i="0" dirty="0">
                <a:solidFill>
                  <a:srgbClr val="1F1F1F"/>
                </a:solidFill>
                <a:effectLst/>
                <a:latin typeface="Source Sans Pro" panose="020B0503030403020204" pitchFamily="34" charset="0"/>
              </a:rPr>
              <a:t>, and customized types. </a:t>
            </a:r>
            <a:endParaRPr lang="en-CA" b="0" i="0" dirty="0">
              <a:solidFill>
                <a:srgbClr val="333333"/>
              </a:solidFill>
              <a:effectLst/>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You can leverage big data tools such as Apache Spark from Python, R, and Scala, and explore that same data with pandas, scikit-learn, ggplot2, and TensorFlow.</a:t>
            </a:r>
            <a:endParaRPr lang="en-CA" b="0" i="0" dirty="0">
              <a:solidFill>
                <a:srgbClr val="333333"/>
              </a:solidFill>
              <a:effectLst/>
              <a:latin typeface="OpenSans"/>
            </a:endParaRPr>
          </a:p>
          <a:p>
            <a:endParaRPr lang="en-US" dirty="0"/>
          </a:p>
        </p:txBody>
      </p:sp>
    </p:spTree>
    <p:extLst>
      <p:ext uri="{BB962C8B-B14F-4D97-AF65-F5344CB8AC3E}">
        <p14:creationId xmlns:p14="http://schemas.microsoft.com/office/powerpoint/2010/main" val="176442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EBEE6B-9A9F-C0E4-F424-73436D8949F2}"/>
              </a:ext>
            </a:extLst>
          </p:cNvPr>
          <p:cNvPicPr>
            <a:picLocks noChangeAspect="1"/>
          </p:cNvPicPr>
          <p:nvPr/>
        </p:nvPicPr>
        <p:blipFill>
          <a:blip r:embed="rId2"/>
          <a:stretch>
            <a:fillRect/>
          </a:stretch>
        </p:blipFill>
        <p:spPr>
          <a:xfrm>
            <a:off x="191407" y="199819"/>
            <a:ext cx="6845300" cy="2349500"/>
          </a:xfrm>
          <a:prstGeom prst="rect">
            <a:avLst/>
          </a:prstGeom>
        </p:spPr>
      </p:pic>
      <p:sp>
        <p:nvSpPr>
          <p:cNvPr id="3" name="TextBox 2">
            <a:extLst>
              <a:ext uri="{FF2B5EF4-FFF2-40B4-BE49-F238E27FC236}">
                <a16:creationId xmlns:a16="http://schemas.microsoft.com/office/drawing/2014/main" id="{8E6BD927-C9CB-33AC-488E-2882807E12B1}"/>
              </a:ext>
            </a:extLst>
          </p:cNvPr>
          <p:cNvSpPr txBox="1"/>
          <p:nvPr/>
        </p:nvSpPr>
        <p:spPr>
          <a:xfrm>
            <a:off x="7036707" y="199819"/>
            <a:ext cx="5156814" cy="646331"/>
          </a:xfrm>
          <a:prstGeom prst="rect">
            <a:avLst/>
          </a:prstGeom>
          <a:noFill/>
        </p:spPr>
        <p:txBody>
          <a:bodyPr wrap="square" rtlCol="0">
            <a:spAutoFit/>
          </a:bodyPr>
          <a:lstStyle/>
          <a:p>
            <a:r>
              <a:rPr lang="en-US" dirty="0"/>
              <a:t>After loading data from csv file into DB2 database, </a:t>
            </a:r>
          </a:p>
          <a:p>
            <a:r>
              <a:rPr lang="en-US" dirty="0"/>
              <a:t>We can query data using Python.</a:t>
            </a:r>
          </a:p>
        </p:txBody>
      </p:sp>
      <p:pic>
        <p:nvPicPr>
          <p:cNvPr id="4" name="Picture 3">
            <a:extLst>
              <a:ext uri="{FF2B5EF4-FFF2-40B4-BE49-F238E27FC236}">
                <a16:creationId xmlns:a16="http://schemas.microsoft.com/office/drawing/2014/main" id="{DC6F746C-1009-4E92-ED6F-A1AF3DD47944}"/>
              </a:ext>
            </a:extLst>
          </p:cNvPr>
          <p:cNvPicPr>
            <a:picLocks noChangeAspect="1"/>
          </p:cNvPicPr>
          <p:nvPr/>
        </p:nvPicPr>
        <p:blipFill>
          <a:blip r:embed="rId3"/>
          <a:stretch>
            <a:fillRect/>
          </a:stretch>
        </p:blipFill>
        <p:spPr>
          <a:xfrm>
            <a:off x="4096495" y="2368056"/>
            <a:ext cx="8095505" cy="4489944"/>
          </a:xfrm>
          <a:prstGeom prst="rect">
            <a:avLst/>
          </a:prstGeom>
        </p:spPr>
      </p:pic>
      <p:sp>
        <p:nvSpPr>
          <p:cNvPr id="5" name="TextBox 4">
            <a:extLst>
              <a:ext uri="{FF2B5EF4-FFF2-40B4-BE49-F238E27FC236}">
                <a16:creationId xmlns:a16="http://schemas.microsoft.com/office/drawing/2014/main" id="{600B76EE-9501-D6E0-A6A4-7C136BEB2480}"/>
              </a:ext>
            </a:extLst>
          </p:cNvPr>
          <p:cNvSpPr txBox="1"/>
          <p:nvPr/>
        </p:nvSpPr>
        <p:spPr>
          <a:xfrm>
            <a:off x="267242" y="3662351"/>
            <a:ext cx="3829253" cy="646331"/>
          </a:xfrm>
          <a:prstGeom prst="rect">
            <a:avLst/>
          </a:prstGeom>
          <a:noFill/>
        </p:spPr>
        <p:txBody>
          <a:bodyPr wrap="none" rtlCol="0">
            <a:spAutoFit/>
          </a:bodyPr>
          <a:lstStyle/>
          <a:p>
            <a:r>
              <a:rPr lang="en-US" dirty="0"/>
              <a:t>We can also retrieve data using Pandas</a:t>
            </a:r>
          </a:p>
          <a:p>
            <a:r>
              <a:rPr lang="en-US" dirty="0" err="1"/>
              <a:t>DataFrame</a:t>
            </a:r>
            <a:r>
              <a:rPr lang="en-US" dirty="0"/>
              <a:t>.</a:t>
            </a:r>
          </a:p>
        </p:txBody>
      </p:sp>
    </p:spTree>
    <p:extLst>
      <p:ext uri="{BB962C8B-B14F-4D97-AF65-F5344CB8AC3E}">
        <p14:creationId xmlns:p14="http://schemas.microsoft.com/office/powerpoint/2010/main" val="247857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A8909B-AE8C-D015-4C22-58628D8B0581}"/>
              </a:ext>
            </a:extLst>
          </p:cNvPr>
          <p:cNvPicPr>
            <a:picLocks noChangeAspect="1"/>
          </p:cNvPicPr>
          <p:nvPr/>
        </p:nvPicPr>
        <p:blipFill>
          <a:blip r:embed="rId2"/>
          <a:stretch>
            <a:fillRect/>
          </a:stretch>
        </p:blipFill>
        <p:spPr>
          <a:xfrm>
            <a:off x="413245" y="777504"/>
            <a:ext cx="8567894" cy="5302992"/>
          </a:xfrm>
          <a:prstGeom prst="rect">
            <a:avLst/>
          </a:prstGeom>
        </p:spPr>
      </p:pic>
      <p:sp>
        <p:nvSpPr>
          <p:cNvPr id="3" name="TextBox 2">
            <a:extLst>
              <a:ext uri="{FF2B5EF4-FFF2-40B4-BE49-F238E27FC236}">
                <a16:creationId xmlns:a16="http://schemas.microsoft.com/office/drawing/2014/main" id="{136FC8CC-AB49-D727-DA1D-DD9181194688}"/>
              </a:ext>
            </a:extLst>
          </p:cNvPr>
          <p:cNvSpPr txBox="1"/>
          <p:nvPr/>
        </p:nvSpPr>
        <p:spPr>
          <a:xfrm>
            <a:off x="8355574" y="777504"/>
            <a:ext cx="3423181" cy="369332"/>
          </a:xfrm>
          <a:prstGeom prst="rect">
            <a:avLst/>
          </a:prstGeom>
          <a:noFill/>
        </p:spPr>
        <p:txBody>
          <a:bodyPr wrap="none" rtlCol="0">
            <a:spAutoFit/>
          </a:bodyPr>
          <a:lstStyle/>
          <a:p>
            <a:r>
              <a:rPr lang="en-US" b="1" dirty="0" err="1"/>
              <a:t>df.head</a:t>
            </a:r>
            <a:r>
              <a:rPr lang="en-US" b="1" dirty="0"/>
              <a:t>( ) </a:t>
            </a:r>
            <a:r>
              <a:rPr lang="en-US" dirty="0"/>
              <a:t>to explore first few rows</a:t>
            </a:r>
          </a:p>
        </p:txBody>
      </p:sp>
    </p:spTree>
    <p:extLst>
      <p:ext uri="{BB962C8B-B14F-4D97-AF65-F5344CB8AC3E}">
        <p14:creationId xmlns:p14="http://schemas.microsoft.com/office/powerpoint/2010/main" val="1054214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27ACA-ACDC-A1D7-D19E-8AEE1E7EA1E3}"/>
              </a:ext>
            </a:extLst>
          </p:cNvPr>
          <p:cNvPicPr>
            <a:picLocks noChangeAspect="1"/>
          </p:cNvPicPr>
          <p:nvPr/>
        </p:nvPicPr>
        <p:blipFill>
          <a:blip r:embed="rId2"/>
          <a:stretch>
            <a:fillRect/>
          </a:stretch>
        </p:blipFill>
        <p:spPr>
          <a:xfrm>
            <a:off x="114794" y="166832"/>
            <a:ext cx="10073226" cy="5853958"/>
          </a:xfrm>
          <a:prstGeom prst="rect">
            <a:avLst/>
          </a:prstGeom>
        </p:spPr>
      </p:pic>
      <p:sp>
        <p:nvSpPr>
          <p:cNvPr id="3" name="TextBox 2">
            <a:extLst>
              <a:ext uri="{FF2B5EF4-FFF2-40B4-BE49-F238E27FC236}">
                <a16:creationId xmlns:a16="http://schemas.microsoft.com/office/drawing/2014/main" id="{620E4F7A-03D6-027B-9AE7-E07EA828B9F5}"/>
              </a:ext>
            </a:extLst>
          </p:cNvPr>
          <p:cNvSpPr txBox="1"/>
          <p:nvPr/>
        </p:nvSpPr>
        <p:spPr>
          <a:xfrm>
            <a:off x="2161309" y="6282047"/>
            <a:ext cx="5188665" cy="369332"/>
          </a:xfrm>
          <a:prstGeom prst="rect">
            <a:avLst/>
          </a:prstGeom>
          <a:noFill/>
        </p:spPr>
        <p:txBody>
          <a:bodyPr wrap="none" rtlCol="0">
            <a:spAutoFit/>
          </a:bodyPr>
          <a:lstStyle/>
          <a:p>
            <a:r>
              <a:rPr lang="en-US" b="1" dirty="0" err="1"/>
              <a:t>df.describe</a:t>
            </a:r>
            <a:r>
              <a:rPr lang="en-US" b="1" dirty="0"/>
              <a:t>( ) </a:t>
            </a:r>
            <a:r>
              <a:rPr lang="en-US" dirty="0"/>
              <a:t>to explore count, unique, min, max, avg</a:t>
            </a:r>
            <a:endParaRPr lang="en-US" b="1" dirty="0"/>
          </a:p>
        </p:txBody>
      </p:sp>
    </p:spTree>
    <p:extLst>
      <p:ext uri="{BB962C8B-B14F-4D97-AF65-F5344CB8AC3E}">
        <p14:creationId xmlns:p14="http://schemas.microsoft.com/office/powerpoint/2010/main" val="115979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C2FFC7-87A3-28ED-1C34-EB3886A1D858}"/>
              </a:ext>
            </a:extLst>
          </p:cNvPr>
          <p:cNvPicPr>
            <a:picLocks noChangeAspect="1"/>
          </p:cNvPicPr>
          <p:nvPr/>
        </p:nvPicPr>
        <p:blipFill>
          <a:blip r:embed="rId2"/>
          <a:stretch>
            <a:fillRect/>
          </a:stretch>
        </p:blipFill>
        <p:spPr>
          <a:xfrm>
            <a:off x="-1" y="0"/>
            <a:ext cx="7732889" cy="3429000"/>
          </a:xfrm>
          <a:prstGeom prst="rect">
            <a:avLst/>
          </a:prstGeom>
        </p:spPr>
      </p:pic>
      <p:pic>
        <p:nvPicPr>
          <p:cNvPr id="4" name="Picture 3">
            <a:extLst>
              <a:ext uri="{FF2B5EF4-FFF2-40B4-BE49-F238E27FC236}">
                <a16:creationId xmlns:a16="http://schemas.microsoft.com/office/drawing/2014/main" id="{F55618A2-A10A-DFDE-B3AE-42860246CD34}"/>
              </a:ext>
            </a:extLst>
          </p:cNvPr>
          <p:cNvPicPr>
            <a:picLocks noChangeAspect="1"/>
          </p:cNvPicPr>
          <p:nvPr/>
        </p:nvPicPr>
        <p:blipFill>
          <a:blip r:embed="rId3"/>
          <a:stretch>
            <a:fillRect/>
          </a:stretch>
        </p:blipFill>
        <p:spPr>
          <a:xfrm>
            <a:off x="117681" y="2978479"/>
            <a:ext cx="8729436" cy="3892207"/>
          </a:xfrm>
          <a:prstGeom prst="rect">
            <a:avLst/>
          </a:prstGeom>
        </p:spPr>
      </p:pic>
      <p:sp>
        <p:nvSpPr>
          <p:cNvPr id="5" name="TextBox 4">
            <a:extLst>
              <a:ext uri="{FF2B5EF4-FFF2-40B4-BE49-F238E27FC236}">
                <a16:creationId xmlns:a16="http://schemas.microsoft.com/office/drawing/2014/main" id="{522EB95C-6DF8-EF15-198A-09A9CBC56FEE}"/>
              </a:ext>
            </a:extLst>
          </p:cNvPr>
          <p:cNvSpPr txBox="1"/>
          <p:nvPr/>
        </p:nvSpPr>
        <p:spPr>
          <a:xfrm>
            <a:off x="8752114" y="4465123"/>
            <a:ext cx="1959429" cy="461665"/>
          </a:xfrm>
          <a:prstGeom prst="rect">
            <a:avLst/>
          </a:prstGeom>
          <a:noFill/>
        </p:spPr>
        <p:txBody>
          <a:bodyPr wrap="square" rtlCol="0">
            <a:spAutoFit/>
          </a:bodyPr>
          <a:lstStyle/>
          <a:p>
            <a:r>
              <a:rPr lang="en-US" sz="2400" dirty="0" err="1"/>
              <a:t>Swarmplot</a:t>
            </a:r>
            <a:endParaRPr lang="en-US" sz="2400" dirty="0"/>
          </a:p>
        </p:txBody>
      </p:sp>
    </p:spTree>
    <p:extLst>
      <p:ext uri="{BB962C8B-B14F-4D97-AF65-F5344CB8AC3E}">
        <p14:creationId xmlns:p14="http://schemas.microsoft.com/office/powerpoint/2010/main" val="3820055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268A9-815E-BE5E-2AC4-FE7BF0DE17B5}"/>
              </a:ext>
            </a:extLst>
          </p:cNvPr>
          <p:cNvPicPr>
            <a:picLocks noChangeAspect="1"/>
          </p:cNvPicPr>
          <p:nvPr/>
        </p:nvPicPr>
        <p:blipFill>
          <a:blip r:embed="rId2"/>
          <a:stretch>
            <a:fillRect/>
          </a:stretch>
        </p:blipFill>
        <p:spPr>
          <a:xfrm>
            <a:off x="384463" y="342899"/>
            <a:ext cx="11130075" cy="4953495"/>
          </a:xfrm>
          <a:prstGeom prst="rect">
            <a:avLst/>
          </a:prstGeom>
        </p:spPr>
      </p:pic>
      <p:sp>
        <p:nvSpPr>
          <p:cNvPr id="3" name="TextBox 2">
            <a:extLst>
              <a:ext uri="{FF2B5EF4-FFF2-40B4-BE49-F238E27FC236}">
                <a16:creationId xmlns:a16="http://schemas.microsoft.com/office/drawing/2014/main" id="{8A7C2831-7D58-4388-722E-0AE58D6E7495}"/>
              </a:ext>
            </a:extLst>
          </p:cNvPr>
          <p:cNvSpPr txBox="1"/>
          <p:nvPr/>
        </p:nvSpPr>
        <p:spPr>
          <a:xfrm>
            <a:off x="7588332" y="3241964"/>
            <a:ext cx="3716723" cy="369332"/>
          </a:xfrm>
          <a:prstGeom prst="rect">
            <a:avLst/>
          </a:prstGeom>
          <a:noFill/>
        </p:spPr>
        <p:txBody>
          <a:bodyPr wrap="none" rtlCol="0">
            <a:spAutoFit/>
          </a:bodyPr>
          <a:lstStyle/>
          <a:p>
            <a:r>
              <a:rPr lang="en-US" dirty="0" err="1"/>
              <a:t>Maximun</a:t>
            </a:r>
            <a:r>
              <a:rPr lang="en-US" dirty="0"/>
              <a:t> index value of sodium is 82.</a:t>
            </a:r>
          </a:p>
        </p:txBody>
      </p:sp>
      <p:sp>
        <p:nvSpPr>
          <p:cNvPr id="4" name="TextBox 3">
            <a:extLst>
              <a:ext uri="{FF2B5EF4-FFF2-40B4-BE49-F238E27FC236}">
                <a16:creationId xmlns:a16="http://schemas.microsoft.com/office/drawing/2014/main" id="{D0299D90-C78A-5D34-910F-ABD84DA67C17}"/>
              </a:ext>
            </a:extLst>
          </p:cNvPr>
          <p:cNvSpPr txBox="1"/>
          <p:nvPr/>
        </p:nvSpPr>
        <p:spPr>
          <a:xfrm>
            <a:off x="6096000" y="5723906"/>
            <a:ext cx="4103688" cy="369332"/>
          </a:xfrm>
          <a:prstGeom prst="rect">
            <a:avLst/>
          </a:prstGeom>
          <a:noFill/>
        </p:spPr>
        <p:txBody>
          <a:bodyPr wrap="none" rtlCol="0">
            <a:spAutoFit/>
          </a:bodyPr>
          <a:lstStyle/>
          <a:p>
            <a:r>
              <a:rPr lang="en-US" dirty="0"/>
              <a:t>Checking the 82</a:t>
            </a:r>
            <a:r>
              <a:rPr lang="en-US" baseline="30000" dirty="0"/>
              <a:t>nd</a:t>
            </a:r>
            <a:r>
              <a:rPr lang="en-US" dirty="0"/>
              <a:t> item in the </a:t>
            </a:r>
            <a:r>
              <a:rPr lang="en-US" dirty="0" err="1"/>
              <a:t>df</a:t>
            </a:r>
            <a:r>
              <a:rPr lang="en-US" dirty="0"/>
              <a:t> : Nuggets</a:t>
            </a:r>
          </a:p>
        </p:txBody>
      </p:sp>
    </p:spTree>
    <p:extLst>
      <p:ext uri="{BB962C8B-B14F-4D97-AF65-F5344CB8AC3E}">
        <p14:creationId xmlns:p14="http://schemas.microsoft.com/office/powerpoint/2010/main" val="4232736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4324A-A7AA-BD3B-E672-D1D66D76DF41}"/>
              </a:ext>
            </a:extLst>
          </p:cNvPr>
          <p:cNvPicPr>
            <a:picLocks noChangeAspect="1"/>
          </p:cNvPicPr>
          <p:nvPr/>
        </p:nvPicPr>
        <p:blipFill>
          <a:blip r:embed="rId2"/>
          <a:stretch>
            <a:fillRect/>
          </a:stretch>
        </p:blipFill>
        <p:spPr>
          <a:xfrm>
            <a:off x="635525" y="319231"/>
            <a:ext cx="10920950" cy="4585277"/>
          </a:xfrm>
          <a:prstGeom prst="rect">
            <a:avLst/>
          </a:prstGeom>
        </p:spPr>
      </p:pic>
      <p:sp>
        <p:nvSpPr>
          <p:cNvPr id="3" name="TextBox 2">
            <a:extLst>
              <a:ext uri="{FF2B5EF4-FFF2-40B4-BE49-F238E27FC236}">
                <a16:creationId xmlns:a16="http://schemas.microsoft.com/office/drawing/2014/main" id="{441D1C20-35C7-469A-B767-4CE805AE4AC1}"/>
              </a:ext>
            </a:extLst>
          </p:cNvPr>
          <p:cNvSpPr txBox="1"/>
          <p:nvPr/>
        </p:nvSpPr>
        <p:spPr>
          <a:xfrm>
            <a:off x="3693226" y="3847605"/>
            <a:ext cx="1455720" cy="523220"/>
          </a:xfrm>
          <a:prstGeom prst="rect">
            <a:avLst/>
          </a:prstGeom>
          <a:noFill/>
        </p:spPr>
        <p:txBody>
          <a:bodyPr wrap="none" rtlCol="0">
            <a:spAutoFit/>
          </a:bodyPr>
          <a:lstStyle/>
          <a:p>
            <a:r>
              <a:rPr lang="en-US" sz="2800" dirty="0" err="1"/>
              <a:t>Jointplot</a:t>
            </a:r>
            <a:endParaRPr lang="en-US" sz="2800" dirty="0"/>
          </a:p>
        </p:txBody>
      </p:sp>
    </p:spTree>
    <p:extLst>
      <p:ext uri="{BB962C8B-B14F-4D97-AF65-F5344CB8AC3E}">
        <p14:creationId xmlns:p14="http://schemas.microsoft.com/office/powerpoint/2010/main" val="3184834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A413B-F7C3-0805-DAD5-8A9686B9B8A5}"/>
              </a:ext>
            </a:extLst>
          </p:cNvPr>
          <p:cNvPicPr>
            <a:picLocks noChangeAspect="1"/>
          </p:cNvPicPr>
          <p:nvPr/>
        </p:nvPicPr>
        <p:blipFill>
          <a:blip r:embed="rId2"/>
          <a:stretch>
            <a:fillRect/>
          </a:stretch>
        </p:blipFill>
        <p:spPr>
          <a:xfrm>
            <a:off x="513194" y="483753"/>
            <a:ext cx="10604555" cy="3791363"/>
          </a:xfrm>
          <a:prstGeom prst="rect">
            <a:avLst/>
          </a:prstGeom>
        </p:spPr>
      </p:pic>
      <p:sp>
        <p:nvSpPr>
          <p:cNvPr id="4" name="TextBox 3">
            <a:extLst>
              <a:ext uri="{FF2B5EF4-FFF2-40B4-BE49-F238E27FC236}">
                <a16:creationId xmlns:a16="http://schemas.microsoft.com/office/drawing/2014/main" id="{7422E0A8-0A40-ED06-69FF-41E9AC558302}"/>
              </a:ext>
            </a:extLst>
          </p:cNvPr>
          <p:cNvSpPr txBox="1"/>
          <p:nvPr/>
        </p:nvSpPr>
        <p:spPr>
          <a:xfrm>
            <a:off x="855023" y="4773881"/>
            <a:ext cx="9130385" cy="369332"/>
          </a:xfrm>
          <a:prstGeom prst="rect">
            <a:avLst/>
          </a:prstGeom>
          <a:noFill/>
        </p:spPr>
        <p:txBody>
          <a:bodyPr wrap="none" rtlCol="0">
            <a:spAutoFit/>
          </a:bodyPr>
          <a:lstStyle/>
          <a:p>
            <a:r>
              <a:rPr lang="en-US" dirty="0"/>
              <a:t>There are outliers that are beyond 100gms of sugar level, candies might be the items as outliers.</a:t>
            </a:r>
          </a:p>
        </p:txBody>
      </p:sp>
      <p:sp>
        <p:nvSpPr>
          <p:cNvPr id="5" name="TextBox 4">
            <a:extLst>
              <a:ext uri="{FF2B5EF4-FFF2-40B4-BE49-F238E27FC236}">
                <a16:creationId xmlns:a16="http://schemas.microsoft.com/office/drawing/2014/main" id="{C7AD16C0-0CB8-9C17-4006-E442F6BE0663}"/>
              </a:ext>
            </a:extLst>
          </p:cNvPr>
          <p:cNvSpPr txBox="1"/>
          <p:nvPr/>
        </p:nvSpPr>
        <p:spPr>
          <a:xfrm>
            <a:off x="5379522" y="1864426"/>
            <a:ext cx="1202573" cy="461665"/>
          </a:xfrm>
          <a:prstGeom prst="rect">
            <a:avLst/>
          </a:prstGeom>
          <a:noFill/>
        </p:spPr>
        <p:txBody>
          <a:bodyPr wrap="none" rtlCol="0">
            <a:spAutoFit/>
          </a:bodyPr>
          <a:lstStyle/>
          <a:p>
            <a:r>
              <a:rPr lang="en-US" sz="2400" dirty="0" err="1"/>
              <a:t>BOXplot</a:t>
            </a:r>
            <a:endParaRPr lang="en-US" sz="2400" dirty="0"/>
          </a:p>
        </p:txBody>
      </p:sp>
    </p:spTree>
    <p:extLst>
      <p:ext uri="{BB962C8B-B14F-4D97-AF65-F5344CB8AC3E}">
        <p14:creationId xmlns:p14="http://schemas.microsoft.com/office/powerpoint/2010/main" val="2983314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485054-1D91-1768-3301-9B4DC97E1F1B}"/>
              </a:ext>
            </a:extLst>
          </p:cNvPr>
          <p:cNvSpPr txBox="1"/>
          <p:nvPr/>
        </p:nvSpPr>
        <p:spPr>
          <a:xfrm>
            <a:off x="229589" y="746857"/>
            <a:ext cx="11732821" cy="5632311"/>
          </a:xfrm>
          <a:prstGeom prst="rect">
            <a:avLst/>
          </a:prstGeom>
          <a:noFill/>
        </p:spPr>
        <p:txBody>
          <a:bodyPr wrap="square">
            <a:spAutoFit/>
          </a:bodyPr>
          <a:lstStyle/>
          <a:p>
            <a:pPr algn="l"/>
            <a:r>
              <a:rPr lang="en-CA" b="1" i="0" u="sng" dirty="0">
                <a:solidFill>
                  <a:srgbClr val="1F1F1F"/>
                </a:solidFill>
                <a:effectLst/>
                <a:latin typeface="Source Sans Pro" panose="020B0503030403020204" pitchFamily="34" charset="0"/>
              </a:rPr>
              <a:t>Summary &amp; Highlights</a:t>
            </a:r>
          </a:p>
          <a:p>
            <a:pPr algn="l">
              <a:buFont typeface="Arial" panose="020B0604020202020204" pitchFamily="34" charset="0"/>
              <a:buChar char="•"/>
            </a:pPr>
            <a:r>
              <a:rPr lang="en-CA" b="0" i="0" dirty="0">
                <a:solidFill>
                  <a:srgbClr val="1F1F1F"/>
                </a:solidFill>
                <a:effectLst/>
                <a:latin typeface="Source Sans Pro" panose="020B0503030403020204" pitchFamily="34" charset="0"/>
              </a:rPr>
              <a:t>You can access a database from a language like Python by using the appropriate API. Examples include </a:t>
            </a:r>
            <a:r>
              <a:rPr lang="en-CA" b="0" i="0" dirty="0" err="1">
                <a:solidFill>
                  <a:srgbClr val="1F1F1F"/>
                </a:solidFill>
                <a:effectLst/>
                <a:latin typeface="Source Sans Pro" panose="020B0503030403020204" pitchFamily="34" charset="0"/>
              </a:rPr>
              <a:t>ibm_db</a:t>
            </a:r>
            <a:r>
              <a:rPr lang="en-CA" b="0" i="0" dirty="0">
                <a:solidFill>
                  <a:srgbClr val="1F1F1F"/>
                </a:solidFill>
                <a:effectLst/>
                <a:latin typeface="Source Sans Pro" panose="020B0503030403020204" pitchFamily="34" charset="0"/>
              </a:rPr>
              <a:t> API for IBM DB2, psycopg2 for </a:t>
            </a:r>
            <a:r>
              <a:rPr lang="en-CA" b="0" i="0" dirty="0" err="1">
                <a:solidFill>
                  <a:srgbClr val="1F1F1F"/>
                </a:solidFill>
                <a:effectLst/>
                <a:latin typeface="Source Sans Pro" panose="020B0503030403020204" pitchFamily="34" charset="0"/>
              </a:rPr>
              <a:t>ProstgreSQL</a:t>
            </a:r>
            <a:r>
              <a:rPr lang="en-CA" b="0" i="0" dirty="0">
                <a:solidFill>
                  <a:srgbClr val="1F1F1F"/>
                </a:solidFill>
                <a:effectLst/>
                <a:latin typeface="Source Sans Pro" panose="020B0503030403020204" pitchFamily="34" charset="0"/>
              </a:rPr>
              <a:t>, and </a:t>
            </a:r>
            <a:r>
              <a:rPr lang="en-CA" b="0" i="0" dirty="0" err="1">
                <a:solidFill>
                  <a:srgbClr val="1F1F1F"/>
                </a:solidFill>
                <a:effectLst/>
                <a:latin typeface="Source Sans Pro" panose="020B0503030403020204" pitchFamily="34" charset="0"/>
              </a:rPr>
              <a:t>dblib</a:t>
            </a:r>
            <a:r>
              <a:rPr lang="en-CA" b="0" i="0" dirty="0">
                <a:solidFill>
                  <a:srgbClr val="1F1F1F"/>
                </a:solidFill>
                <a:effectLst/>
                <a:latin typeface="Source Sans Pro" panose="020B0503030403020204" pitchFamily="34" charset="0"/>
              </a:rPr>
              <a:t> API for SQL Server.</a:t>
            </a:r>
          </a:p>
          <a:p>
            <a:pPr algn="l">
              <a:buFont typeface="Arial" panose="020B0604020202020204" pitchFamily="34" charset="0"/>
              <a:buChar char="•"/>
            </a:pPr>
            <a:endParaRPr lang="en-CA"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CA" b="0" i="0" dirty="0">
                <a:solidFill>
                  <a:srgbClr val="1F1F1F"/>
                </a:solidFill>
                <a:effectLst/>
                <a:latin typeface="Source Sans Pro" panose="020B0503030403020204" pitchFamily="34" charset="0"/>
              </a:rPr>
              <a:t>DB-API is Python's standard API for accessing relational databases. It allows you to write a single program that works with multiple kinds of relational databases instead of writing a separate program for each one.</a:t>
            </a:r>
          </a:p>
          <a:p>
            <a:pPr algn="l">
              <a:buFont typeface="Arial" panose="020B0604020202020204" pitchFamily="34" charset="0"/>
              <a:buChar char="•"/>
            </a:pPr>
            <a:endParaRPr lang="en-CA"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CA" b="0" i="0" dirty="0">
                <a:solidFill>
                  <a:srgbClr val="1F1F1F"/>
                </a:solidFill>
                <a:effectLst/>
                <a:latin typeface="Source Sans Pro" panose="020B0503030403020204" pitchFamily="34" charset="0"/>
              </a:rPr>
              <a:t>The DB_API connect constructor creates a connection to the database and returns a Connection Object, which is then used by the various connection methods.</a:t>
            </a:r>
          </a:p>
          <a:p>
            <a:pPr algn="l">
              <a:buFont typeface="Arial" panose="020B0604020202020204" pitchFamily="34" charset="0"/>
              <a:buChar char="•"/>
            </a:pPr>
            <a:endParaRPr lang="en-CA"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CA" b="0" i="0" dirty="0">
                <a:solidFill>
                  <a:srgbClr val="1F1F1F"/>
                </a:solidFill>
                <a:effectLst/>
                <a:latin typeface="Source Sans Pro" panose="020B0503030403020204" pitchFamily="34" charset="0"/>
              </a:rPr>
              <a:t>The connection methods are: </a:t>
            </a:r>
          </a:p>
          <a:p>
            <a:pPr algn="l"/>
            <a:r>
              <a:rPr lang="en-CA" b="0" i="0" dirty="0">
                <a:solidFill>
                  <a:srgbClr val="1F1F1F"/>
                </a:solidFill>
                <a:effectLst/>
                <a:latin typeface="Source Sans Pro" panose="020B0503030403020204" pitchFamily="34" charset="0"/>
              </a:rPr>
              <a:t>The </a:t>
            </a:r>
            <a:r>
              <a:rPr lang="en-CA" b="1" i="0" dirty="0">
                <a:solidFill>
                  <a:srgbClr val="1F1F1F"/>
                </a:solidFill>
                <a:effectLst/>
                <a:latin typeface="Courier" panose="02070309020205020404" pitchFamily="49" charset="0"/>
              </a:rPr>
              <a:t>cursor() </a:t>
            </a:r>
            <a:r>
              <a:rPr lang="en-CA" b="0" i="0" dirty="0">
                <a:solidFill>
                  <a:srgbClr val="1F1F1F"/>
                </a:solidFill>
                <a:effectLst/>
                <a:latin typeface="Source Sans Pro" panose="020B0503030403020204" pitchFamily="34" charset="0"/>
              </a:rPr>
              <a:t>method, which returns a new cursor object using the connection. </a:t>
            </a:r>
          </a:p>
          <a:p>
            <a:pPr algn="l"/>
            <a:r>
              <a:rPr lang="en-CA" b="0" i="0" dirty="0">
                <a:solidFill>
                  <a:srgbClr val="1F1F1F"/>
                </a:solidFill>
                <a:effectLst/>
                <a:latin typeface="Source Sans Pro" panose="020B0503030403020204" pitchFamily="34" charset="0"/>
              </a:rPr>
              <a:t>The </a:t>
            </a:r>
            <a:r>
              <a:rPr lang="en-CA" b="1" i="0" dirty="0">
                <a:solidFill>
                  <a:srgbClr val="1F1F1F"/>
                </a:solidFill>
                <a:effectLst/>
                <a:latin typeface="Courier" panose="02070309020205020404" pitchFamily="49" charset="0"/>
              </a:rPr>
              <a:t>commit() </a:t>
            </a:r>
            <a:r>
              <a:rPr lang="en-CA" b="0" i="0" dirty="0">
                <a:solidFill>
                  <a:srgbClr val="1F1F1F"/>
                </a:solidFill>
                <a:effectLst/>
                <a:latin typeface="Source Sans Pro" panose="020B0503030403020204" pitchFamily="34" charset="0"/>
              </a:rPr>
              <a:t>method, which is used to commit any pending transaction to the database. </a:t>
            </a:r>
          </a:p>
          <a:p>
            <a:pPr algn="l"/>
            <a:r>
              <a:rPr lang="en-CA" b="0" i="0" dirty="0">
                <a:solidFill>
                  <a:srgbClr val="1F1F1F"/>
                </a:solidFill>
                <a:effectLst/>
                <a:latin typeface="Source Sans Pro" panose="020B0503030403020204" pitchFamily="34" charset="0"/>
              </a:rPr>
              <a:t>The </a:t>
            </a:r>
            <a:r>
              <a:rPr lang="en-CA" b="1" i="0" dirty="0">
                <a:solidFill>
                  <a:srgbClr val="1F1F1F"/>
                </a:solidFill>
                <a:effectLst/>
                <a:latin typeface="Courier" panose="02070309020205020404" pitchFamily="49" charset="0"/>
              </a:rPr>
              <a:t>rollback()</a:t>
            </a:r>
            <a:r>
              <a:rPr lang="en-CA" b="0" i="0" dirty="0">
                <a:solidFill>
                  <a:srgbClr val="1F1F1F"/>
                </a:solidFill>
                <a:effectLst/>
                <a:latin typeface="Source Sans Pro" panose="020B0503030403020204" pitchFamily="34" charset="0"/>
              </a:rPr>
              <a:t> method, which causes the database to roll-back to the start of any pending transaction. </a:t>
            </a:r>
          </a:p>
          <a:p>
            <a:pPr algn="l"/>
            <a:r>
              <a:rPr lang="en-CA" b="0" i="0" dirty="0">
                <a:solidFill>
                  <a:srgbClr val="1F1F1F"/>
                </a:solidFill>
                <a:effectLst/>
                <a:latin typeface="Source Sans Pro" panose="020B0503030403020204" pitchFamily="34" charset="0"/>
              </a:rPr>
              <a:t>The </a:t>
            </a:r>
            <a:r>
              <a:rPr lang="en-CA" b="1" i="0" dirty="0">
                <a:solidFill>
                  <a:srgbClr val="1F1F1F"/>
                </a:solidFill>
                <a:effectLst/>
                <a:latin typeface="Courier" panose="02070309020205020404" pitchFamily="49" charset="0"/>
              </a:rPr>
              <a:t>close() </a:t>
            </a:r>
            <a:r>
              <a:rPr lang="en-CA" b="0" i="0" dirty="0">
                <a:solidFill>
                  <a:srgbClr val="1F1F1F"/>
                </a:solidFill>
                <a:effectLst/>
                <a:latin typeface="Source Sans Pro" panose="020B0503030403020204" pitchFamily="34" charset="0"/>
              </a:rPr>
              <a:t>method, which is used to close a database connection. </a:t>
            </a:r>
          </a:p>
          <a:p>
            <a:pPr algn="l"/>
            <a:endParaRPr lang="en-CA"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CA" b="0" i="0" dirty="0">
                <a:solidFill>
                  <a:srgbClr val="1F1F1F"/>
                </a:solidFill>
                <a:effectLst/>
                <a:latin typeface="Source Sans Pro" panose="020B0503030403020204" pitchFamily="34" charset="0"/>
              </a:rPr>
              <a:t>You can use </a:t>
            </a:r>
            <a:r>
              <a:rPr lang="en-CA" b="1" i="0" dirty="0">
                <a:solidFill>
                  <a:srgbClr val="1F1F1F"/>
                </a:solidFill>
                <a:effectLst/>
                <a:latin typeface="unset"/>
              </a:rPr>
              <a:t>SQL Magic</a:t>
            </a:r>
            <a:r>
              <a:rPr lang="en-CA" b="0" i="0" dirty="0">
                <a:solidFill>
                  <a:srgbClr val="1F1F1F"/>
                </a:solidFill>
                <a:effectLst/>
                <a:latin typeface="Source Sans Pro" panose="020B0503030403020204" pitchFamily="34" charset="0"/>
              </a:rPr>
              <a:t> commands to execute queries more easily from </a:t>
            </a:r>
            <a:r>
              <a:rPr lang="en-CA" b="0" i="0" dirty="0" err="1">
                <a:solidFill>
                  <a:srgbClr val="1F1F1F"/>
                </a:solidFill>
                <a:effectLst/>
                <a:latin typeface="Source Sans Pro" panose="020B0503030403020204" pitchFamily="34" charset="0"/>
              </a:rPr>
              <a:t>Jupyter</a:t>
            </a:r>
            <a:r>
              <a:rPr lang="en-CA" b="0" i="0" dirty="0">
                <a:solidFill>
                  <a:srgbClr val="1F1F1F"/>
                </a:solidFill>
                <a:effectLst/>
                <a:latin typeface="Source Sans Pro" panose="020B0503030403020204" pitchFamily="34" charset="0"/>
              </a:rPr>
              <a:t> Notebooks.</a:t>
            </a:r>
          </a:p>
          <a:p>
            <a:pPr algn="l">
              <a:buFont typeface="Arial" panose="020B0604020202020204" pitchFamily="34" charset="0"/>
              <a:buChar char="•"/>
            </a:pPr>
            <a:r>
              <a:rPr lang="en-CA" b="0" i="0" dirty="0">
                <a:solidFill>
                  <a:srgbClr val="1F1F1F"/>
                </a:solidFill>
                <a:effectLst/>
                <a:latin typeface="Source Sans Pro" panose="020B0503030403020204" pitchFamily="34" charset="0"/>
              </a:rPr>
              <a:t>Magic commands have the general format </a:t>
            </a:r>
            <a:r>
              <a:rPr lang="en-CA" b="1" i="0" dirty="0">
                <a:solidFill>
                  <a:srgbClr val="1F1F1F"/>
                </a:solidFill>
                <a:effectLst/>
                <a:latin typeface="unset"/>
              </a:rPr>
              <a:t>%</a:t>
            </a:r>
            <a:r>
              <a:rPr lang="en-CA" b="1" i="0" dirty="0" err="1">
                <a:solidFill>
                  <a:srgbClr val="1F1F1F"/>
                </a:solidFill>
                <a:effectLst/>
                <a:latin typeface="unset"/>
              </a:rPr>
              <a:t>sql</a:t>
            </a:r>
            <a:r>
              <a:rPr lang="en-CA" b="1" i="0" dirty="0">
                <a:solidFill>
                  <a:srgbClr val="1F1F1F"/>
                </a:solidFill>
                <a:effectLst/>
                <a:latin typeface="unset"/>
              </a:rPr>
              <a:t> select * from </a:t>
            </a:r>
            <a:r>
              <a:rPr lang="en-CA" b="1" i="0" dirty="0" err="1">
                <a:solidFill>
                  <a:srgbClr val="1F1F1F"/>
                </a:solidFill>
                <a:effectLst/>
                <a:latin typeface="unset"/>
              </a:rPr>
              <a:t>tablename</a:t>
            </a:r>
            <a:r>
              <a:rPr lang="en-CA" b="0" i="0" dirty="0">
                <a:solidFill>
                  <a:srgbClr val="1F1F1F"/>
                </a:solidFill>
                <a:effectLst/>
                <a:latin typeface="Source Sans Pro" panose="020B0503030403020204" pitchFamily="34" charset="0"/>
              </a:rPr>
              <a:t>. </a:t>
            </a:r>
          </a:p>
          <a:p>
            <a:pPr algn="l">
              <a:buFont typeface="Arial" panose="020B0604020202020204" pitchFamily="34" charset="0"/>
              <a:buChar char="•"/>
            </a:pPr>
            <a:r>
              <a:rPr lang="en-CA" b="1" i="0" dirty="0">
                <a:solidFill>
                  <a:srgbClr val="1F1F1F"/>
                </a:solidFill>
                <a:effectLst/>
                <a:latin typeface="unset"/>
              </a:rPr>
              <a:t>Cell magics</a:t>
            </a:r>
            <a:r>
              <a:rPr lang="en-CA" b="0" i="0" dirty="0">
                <a:solidFill>
                  <a:srgbClr val="1F1F1F"/>
                </a:solidFill>
                <a:effectLst/>
                <a:latin typeface="Source Sans Pro" panose="020B0503030403020204" pitchFamily="34" charset="0"/>
              </a:rPr>
              <a:t> start with a double %% (percent) sign and apply to the entire cell. </a:t>
            </a:r>
          </a:p>
          <a:p>
            <a:pPr algn="l">
              <a:buFont typeface="Arial" panose="020B0604020202020204" pitchFamily="34" charset="0"/>
              <a:buChar char="•"/>
            </a:pPr>
            <a:r>
              <a:rPr lang="en-CA" b="1" i="0" dirty="0">
                <a:solidFill>
                  <a:srgbClr val="1F1F1F"/>
                </a:solidFill>
                <a:effectLst/>
                <a:latin typeface="unset"/>
              </a:rPr>
              <a:t>Line magics</a:t>
            </a:r>
            <a:r>
              <a:rPr lang="en-CA" b="0" i="0" dirty="0">
                <a:solidFill>
                  <a:srgbClr val="1F1F1F"/>
                </a:solidFill>
                <a:effectLst/>
                <a:latin typeface="Source Sans Pro" panose="020B0503030403020204" pitchFamily="34" charset="0"/>
              </a:rPr>
              <a:t> start with a single % (percent) sign and apply to a particular line in a cell. </a:t>
            </a:r>
          </a:p>
        </p:txBody>
      </p:sp>
    </p:spTree>
    <p:extLst>
      <p:ext uri="{BB962C8B-B14F-4D97-AF65-F5344CB8AC3E}">
        <p14:creationId xmlns:p14="http://schemas.microsoft.com/office/powerpoint/2010/main" val="4233124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B74662-AA0B-B45F-CC6C-505E511763AB}"/>
              </a:ext>
            </a:extLst>
          </p:cNvPr>
          <p:cNvSpPr txBox="1"/>
          <p:nvPr/>
        </p:nvSpPr>
        <p:spPr>
          <a:xfrm>
            <a:off x="878775" y="1173263"/>
            <a:ext cx="10224654" cy="1477328"/>
          </a:xfrm>
          <a:prstGeom prst="rect">
            <a:avLst/>
          </a:prstGeom>
          <a:noFill/>
        </p:spPr>
        <p:txBody>
          <a:bodyPr wrap="square">
            <a:spAutoFit/>
          </a:bodyPr>
          <a:lstStyle/>
          <a:p>
            <a:pPr algn="l">
              <a:buFont typeface="Arial" panose="020B0604020202020204" pitchFamily="34" charset="0"/>
              <a:buChar char="•"/>
            </a:pPr>
            <a:r>
              <a:rPr lang="en-CA" b="1" i="0" dirty="0">
                <a:effectLst/>
                <a:latin typeface="Microsoft YaHei" panose="020B0503020204020204" pitchFamily="34" charset="-122"/>
                <a:ea typeface="Microsoft YaHei" panose="020B0503020204020204" pitchFamily="34" charset="-122"/>
              </a:rPr>
              <a:t>port</a:t>
            </a:r>
            <a:r>
              <a:rPr lang="en-CA" b="0" i="0" dirty="0">
                <a:effectLst/>
                <a:latin typeface="Microsoft YaHei" panose="020B0503020204020204" pitchFamily="34" charset="-122"/>
                <a:ea typeface="Microsoft YaHei" panose="020B0503020204020204" pitchFamily="34" charset="-122"/>
              </a:rPr>
              <a:t> : </a:t>
            </a:r>
            <a:r>
              <a:rPr lang="en-CA" dirty="0"/>
              <a:t>30426</a:t>
            </a:r>
            <a:endParaRPr lang="en-CA" b="0" i="0" dirty="0">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CA" b="1" i="0" dirty="0" err="1">
                <a:effectLst/>
                <a:latin typeface="Microsoft YaHei" panose="020B0503020204020204" pitchFamily="34" charset="-122"/>
                <a:ea typeface="Microsoft YaHei" panose="020B0503020204020204" pitchFamily="34" charset="-122"/>
              </a:rPr>
              <a:t>db</a:t>
            </a:r>
            <a:r>
              <a:rPr lang="en-CA" b="0" i="0" dirty="0">
                <a:effectLst/>
                <a:latin typeface="Microsoft YaHei" panose="020B0503020204020204" pitchFamily="34" charset="-122"/>
                <a:ea typeface="Microsoft YaHei" panose="020B0503020204020204" pitchFamily="34" charset="-122"/>
              </a:rPr>
              <a:t> </a:t>
            </a:r>
            <a:r>
              <a:rPr lang="en-CA" dirty="0">
                <a:latin typeface="Microsoft YaHei" panose="020B0503020204020204" pitchFamily="34" charset="-122"/>
                <a:ea typeface="Microsoft YaHei" panose="020B0503020204020204" pitchFamily="34" charset="-122"/>
              </a:rPr>
              <a:t>: </a:t>
            </a:r>
            <a:r>
              <a:rPr lang="en-CA" dirty="0"/>
              <a:t>"</a:t>
            </a:r>
            <a:r>
              <a:rPr lang="en-CA" dirty="0" err="1"/>
              <a:t>bludb</a:t>
            </a:r>
            <a:r>
              <a:rPr lang="en-CA" dirty="0"/>
              <a:t>"</a:t>
            </a:r>
            <a:endParaRPr lang="en-CA" dirty="0">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CA" b="1" i="0" dirty="0">
                <a:effectLst/>
                <a:latin typeface="Microsoft YaHei" panose="020B0503020204020204" pitchFamily="34" charset="-122"/>
                <a:ea typeface="Microsoft YaHei" panose="020B0503020204020204" pitchFamily="34" charset="-122"/>
              </a:rPr>
              <a:t>host</a:t>
            </a:r>
            <a:r>
              <a:rPr lang="en-CA" b="0" i="0" dirty="0">
                <a:effectLst/>
                <a:latin typeface="Microsoft YaHei" panose="020B0503020204020204" pitchFamily="34" charset="-122"/>
                <a:ea typeface="Microsoft YaHei" panose="020B0503020204020204" pitchFamily="34" charset="-122"/>
              </a:rPr>
              <a:t> : </a:t>
            </a:r>
            <a:r>
              <a:rPr lang="en-CA" dirty="0"/>
              <a:t>"125f9f61-9715-46f9-9399c8177b21803b.c1ogj3sd0tgtu0lqde00.databases.appdomain.cloud"</a:t>
            </a:r>
            <a:endParaRPr lang="en-CA" b="0" i="0" dirty="0">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CA" b="1" i="0" dirty="0">
                <a:effectLst/>
                <a:latin typeface="Microsoft YaHei" panose="020B0503020204020204" pitchFamily="34" charset="-122"/>
                <a:ea typeface="Microsoft YaHei" panose="020B0503020204020204" pitchFamily="34" charset="-122"/>
              </a:rPr>
              <a:t>username</a:t>
            </a:r>
            <a:r>
              <a:rPr lang="en-CA" b="0" i="0" dirty="0">
                <a:effectLst/>
                <a:latin typeface="Microsoft YaHei" panose="020B0503020204020204" pitchFamily="34" charset="-122"/>
                <a:ea typeface="Microsoft YaHei" panose="020B0503020204020204" pitchFamily="34" charset="-122"/>
              </a:rPr>
              <a:t> :</a:t>
            </a:r>
          </a:p>
          <a:p>
            <a:pPr algn="l">
              <a:buFont typeface="Arial" panose="020B0604020202020204" pitchFamily="34" charset="0"/>
              <a:buChar char="•"/>
            </a:pPr>
            <a:r>
              <a:rPr lang="en-CA" b="1" i="0" dirty="0">
                <a:effectLst/>
                <a:latin typeface="Microsoft YaHei" panose="020B0503020204020204" pitchFamily="34" charset="-122"/>
                <a:ea typeface="Microsoft YaHei" panose="020B0503020204020204" pitchFamily="34" charset="-122"/>
              </a:rPr>
              <a:t>password</a:t>
            </a:r>
            <a:r>
              <a:rPr lang="en-CA" b="0" i="0" dirty="0">
                <a:effectLst/>
                <a:latin typeface="Microsoft YaHei" panose="020B0503020204020204" pitchFamily="34" charset="-122"/>
                <a:ea typeface="Microsoft YaHei" panose="020B0503020204020204" pitchFamily="34" charset="-122"/>
              </a:rPr>
              <a:t> :</a:t>
            </a:r>
          </a:p>
        </p:txBody>
      </p:sp>
      <p:sp>
        <p:nvSpPr>
          <p:cNvPr id="5" name="TextBox 4">
            <a:extLst>
              <a:ext uri="{FF2B5EF4-FFF2-40B4-BE49-F238E27FC236}">
                <a16:creationId xmlns:a16="http://schemas.microsoft.com/office/drawing/2014/main" id="{FEC615F2-1ED8-43D0-02B3-DFFF095D66C9}"/>
              </a:ext>
            </a:extLst>
          </p:cNvPr>
          <p:cNvSpPr txBox="1"/>
          <p:nvPr/>
        </p:nvSpPr>
        <p:spPr>
          <a:xfrm>
            <a:off x="3048990" y="3247303"/>
            <a:ext cx="6097978" cy="369332"/>
          </a:xfrm>
          <a:prstGeom prst="rect">
            <a:avLst/>
          </a:prstGeom>
          <a:noFill/>
        </p:spPr>
        <p:txBody>
          <a:bodyPr wrap="square">
            <a:spAutoFit/>
          </a:bodyPr>
          <a:lstStyle/>
          <a:p>
            <a:r>
              <a:rPr lang="en-CA" dirty="0"/>
              <a:t>"password": "kmF1hR135O9N4QTe", "username": "zqt97360"</a:t>
            </a:r>
            <a:endParaRPr lang="en-US" dirty="0"/>
          </a:p>
        </p:txBody>
      </p:sp>
    </p:spTree>
    <p:extLst>
      <p:ext uri="{BB962C8B-B14F-4D97-AF65-F5344CB8AC3E}">
        <p14:creationId xmlns:p14="http://schemas.microsoft.com/office/powerpoint/2010/main" val="3785577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7D6E1-FB67-7081-6A50-2DD9599AA143}"/>
              </a:ext>
            </a:extLst>
          </p:cNvPr>
          <p:cNvSpPr txBox="1"/>
          <p:nvPr/>
        </p:nvSpPr>
        <p:spPr>
          <a:xfrm>
            <a:off x="2933205" y="2731325"/>
            <a:ext cx="5242397" cy="523220"/>
          </a:xfrm>
          <a:prstGeom prst="rect">
            <a:avLst/>
          </a:prstGeom>
          <a:noFill/>
        </p:spPr>
        <p:txBody>
          <a:bodyPr wrap="none" rtlCol="0">
            <a:spAutoFit/>
          </a:bodyPr>
          <a:lstStyle/>
          <a:p>
            <a:r>
              <a:rPr lang="en-US" sz="2800" b="1" dirty="0"/>
              <a:t>Working with real-World Datasets</a:t>
            </a:r>
          </a:p>
        </p:txBody>
      </p:sp>
    </p:spTree>
    <p:extLst>
      <p:ext uri="{BB962C8B-B14F-4D97-AF65-F5344CB8AC3E}">
        <p14:creationId xmlns:p14="http://schemas.microsoft.com/office/powerpoint/2010/main" val="1878532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 number&#10;&#10;Description automatically generated">
            <a:extLst>
              <a:ext uri="{FF2B5EF4-FFF2-40B4-BE49-F238E27FC236}">
                <a16:creationId xmlns:a16="http://schemas.microsoft.com/office/drawing/2014/main" id="{0688B9A2-9CBC-D6CE-D5B8-0E51B5A81F84}"/>
              </a:ext>
            </a:extLst>
          </p:cNvPr>
          <p:cNvPicPr>
            <a:picLocks noChangeAspect="1"/>
          </p:cNvPicPr>
          <p:nvPr/>
        </p:nvPicPr>
        <p:blipFill>
          <a:blip r:embed="rId2"/>
          <a:stretch>
            <a:fillRect/>
          </a:stretch>
        </p:blipFill>
        <p:spPr>
          <a:xfrm>
            <a:off x="142420" y="3046166"/>
            <a:ext cx="5505531" cy="3431530"/>
          </a:xfrm>
          <a:prstGeom prst="rect">
            <a:avLst/>
          </a:prstGeom>
        </p:spPr>
      </p:pic>
      <p:pic>
        <p:nvPicPr>
          <p:cNvPr id="5" name="Picture 4" descr="A picture containing text, screenshot, font, design&#10;&#10;Description automatically generated">
            <a:extLst>
              <a:ext uri="{FF2B5EF4-FFF2-40B4-BE49-F238E27FC236}">
                <a16:creationId xmlns:a16="http://schemas.microsoft.com/office/drawing/2014/main" id="{765D5668-A2E1-7A06-7A2C-44F532D90EF6}"/>
              </a:ext>
            </a:extLst>
          </p:cNvPr>
          <p:cNvPicPr>
            <a:picLocks noChangeAspect="1"/>
          </p:cNvPicPr>
          <p:nvPr/>
        </p:nvPicPr>
        <p:blipFill>
          <a:blip r:embed="rId3"/>
          <a:stretch>
            <a:fillRect/>
          </a:stretch>
        </p:blipFill>
        <p:spPr>
          <a:xfrm>
            <a:off x="296800" y="306449"/>
            <a:ext cx="7772400" cy="2010970"/>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543EDB11-899A-775D-15AB-5F11B3271F8D}"/>
              </a:ext>
            </a:extLst>
          </p:cNvPr>
          <p:cNvPicPr>
            <a:picLocks noChangeAspect="1"/>
          </p:cNvPicPr>
          <p:nvPr/>
        </p:nvPicPr>
        <p:blipFill>
          <a:blip r:embed="rId4"/>
          <a:stretch>
            <a:fillRect/>
          </a:stretch>
        </p:blipFill>
        <p:spPr>
          <a:xfrm>
            <a:off x="6096000" y="2811251"/>
            <a:ext cx="5747409" cy="3031408"/>
          </a:xfrm>
          <a:prstGeom prst="rect">
            <a:avLst/>
          </a:prstGeom>
        </p:spPr>
      </p:pic>
    </p:spTree>
    <p:extLst>
      <p:ext uri="{BB962C8B-B14F-4D97-AF65-F5344CB8AC3E}">
        <p14:creationId xmlns:p14="http://schemas.microsoft.com/office/powerpoint/2010/main" val="407150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B0C391-7D13-9288-A9BA-B6A3D0A4911F}"/>
              </a:ext>
            </a:extLst>
          </p:cNvPr>
          <p:cNvPicPr>
            <a:picLocks noChangeAspect="1"/>
          </p:cNvPicPr>
          <p:nvPr/>
        </p:nvPicPr>
        <p:blipFill>
          <a:blip r:embed="rId2"/>
          <a:stretch>
            <a:fillRect/>
          </a:stretch>
        </p:blipFill>
        <p:spPr>
          <a:xfrm>
            <a:off x="400264" y="198120"/>
            <a:ext cx="6807200" cy="3581400"/>
          </a:xfrm>
          <a:prstGeom prst="rect">
            <a:avLst/>
          </a:prstGeom>
        </p:spPr>
      </p:pic>
      <p:pic>
        <p:nvPicPr>
          <p:cNvPr id="3" name="Picture 2">
            <a:extLst>
              <a:ext uri="{FF2B5EF4-FFF2-40B4-BE49-F238E27FC236}">
                <a16:creationId xmlns:a16="http://schemas.microsoft.com/office/drawing/2014/main" id="{795E2348-4A41-33F1-16A7-B0676BE97D63}"/>
              </a:ext>
            </a:extLst>
          </p:cNvPr>
          <p:cNvPicPr>
            <a:picLocks noChangeAspect="1"/>
          </p:cNvPicPr>
          <p:nvPr/>
        </p:nvPicPr>
        <p:blipFill>
          <a:blip r:embed="rId3"/>
          <a:stretch>
            <a:fillRect/>
          </a:stretch>
        </p:blipFill>
        <p:spPr>
          <a:xfrm>
            <a:off x="6096000" y="3779520"/>
            <a:ext cx="5219700" cy="2921000"/>
          </a:xfrm>
          <a:prstGeom prst="rect">
            <a:avLst/>
          </a:prstGeom>
        </p:spPr>
      </p:pic>
    </p:spTree>
    <p:extLst>
      <p:ext uri="{BB962C8B-B14F-4D97-AF65-F5344CB8AC3E}">
        <p14:creationId xmlns:p14="http://schemas.microsoft.com/office/powerpoint/2010/main" val="3962348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202D95-F7A6-60CD-5DCD-7C3DA7AEF6CE}"/>
              </a:ext>
            </a:extLst>
          </p:cNvPr>
          <p:cNvPicPr>
            <a:picLocks noChangeAspect="1"/>
          </p:cNvPicPr>
          <p:nvPr/>
        </p:nvPicPr>
        <p:blipFill>
          <a:blip r:embed="rId2"/>
          <a:stretch>
            <a:fillRect/>
          </a:stretch>
        </p:blipFill>
        <p:spPr>
          <a:xfrm>
            <a:off x="0" y="269240"/>
            <a:ext cx="6688775" cy="3369161"/>
          </a:xfrm>
          <a:prstGeom prst="rect">
            <a:avLst/>
          </a:prstGeom>
        </p:spPr>
      </p:pic>
      <p:pic>
        <p:nvPicPr>
          <p:cNvPr id="3" name="Picture 2">
            <a:extLst>
              <a:ext uri="{FF2B5EF4-FFF2-40B4-BE49-F238E27FC236}">
                <a16:creationId xmlns:a16="http://schemas.microsoft.com/office/drawing/2014/main" id="{F1CB8C00-EA1D-C290-275E-FB605F14FFE0}"/>
              </a:ext>
            </a:extLst>
          </p:cNvPr>
          <p:cNvPicPr>
            <a:picLocks noChangeAspect="1"/>
          </p:cNvPicPr>
          <p:nvPr/>
        </p:nvPicPr>
        <p:blipFill>
          <a:blip r:embed="rId3"/>
          <a:stretch>
            <a:fillRect/>
          </a:stretch>
        </p:blipFill>
        <p:spPr>
          <a:xfrm>
            <a:off x="5503225" y="3429000"/>
            <a:ext cx="6688775" cy="3454400"/>
          </a:xfrm>
          <a:prstGeom prst="rect">
            <a:avLst/>
          </a:prstGeom>
        </p:spPr>
      </p:pic>
      <p:pic>
        <p:nvPicPr>
          <p:cNvPr id="4" name="Picture 3">
            <a:extLst>
              <a:ext uri="{FF2B5EF4-FFF2-40B4-BE49-F238E27FC236}">
                <a16:creationId xmlns:a16="http://schemas.microsoft.com/office/drawing/2014/main" id="{EF3CB699-7357-CE47-1A44-DEF389B03887}"/>
              </a:ext>
            </a:extLst>
          </p:cNvPr>
          <p:cNvPicPr>
            <a:picLocks noChangeAspect="1"/>
          </p:cNvPicPr>
          <p:nvPr/>
        </p:nvPicPr>
        <p:blipFill>
          <a:blip r:embed="rId4"/>
          <a:stretch>
            <a:fillRect/>
          </a:stretch>
        </p:blipFill>
        <p:spPr>
          <a:xfrm>
            <a:off x="213360" y="4039870"/>
            <a:ext cx="4984683" cy="2223770"/>
          </a:xfrm>
          <a:prstGeom prst="rect">
            <a:avLst/>
          </a:prstGeom>
        </p:spPr>
      </p:pic>
    </p:spTree>
    <p:extLst>
      <p:ext uri="{BB962C8B-B14F-4D97-AF65-F5344CB8AC3E}">
        <p14:creationId xmlns:p14="http://schemas.microsoft.com/office/powerpoint/2010/main" val="147499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564E4-739B-1F90-1A3C-455BD9E104D3}"/>
              </a:ext>
            </a:extLst>
          </p:cNvPr>
          <p:cNvSpPr txBox="1"/>
          <p:nvPr/>
        </p:nvSpPr>
        <p:spPr>
          <a:xfrm>
            <a:off x="4114800" y="3059668"/>
            <a:ext cx="4286302" cy="461665"/>
          </a:xfrm>
          <a:prstGeom prst="rect">
            <a:avLst/>
          </a:prstGeom>
          <a:noFill/>
        </p:spPr>
        <p:txBody>
          <a:bodyPr wrap="none" rtlCol="0">
            <a:spAutoFit/>
          </a:bodyPr>
          <a:lstStyle/>
          <a:p>
            <a:r>
              <a:rPr lang="en-US" sz="2400" b="1" dirty="0"/>
              <a:t>Getting Tables &amp; Column Details</a:t>
            </a:r>
          </a:p>
        </p:txBody>
      </p:sp>
    </p:spTree>
    <p:extLst>
      <p:ext uri="{BB962C8B-B14F-4D97-AF65-F5344CB8AC3E}">
        <p14:creationId xmlns:p14="http://schemas.microsoft.com/office/powerpoint/2010/main" val="3147825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3F555A-AC77-EC31-8073-2BA4F3C78845}"/>
              </a:ext>
            </a:extLst>
          </p:cNvPr>
          <p:cNvSpPr txBox="1"/>
          <p:nvPr/>
        </p:nvSpPr>
        <p:spPr>
          <a:xfrm>
            <a:off x="215240" y="213756"/>
            <a:ext cx="4240905" cy="369332"/>
          </a:xfrm>
          <a:prstGeom prst="rect">
            <a:avLst/>
          </a:prstGeom>
          <a:noFill/>
        </p:spPr>
        <p:txBody>
          <a:bodyPr wrap="none" rtlCol="0">
            <a:spAutoFit/>
          </a:bodyPr>
          <a:lstStyle/>
          <a:p>
            <a:r>
              <a:rPr lang="en-US" dirty="0"/>
              <a:t>How to get list of tables &amp; their Properties?</a:t>
            </a:r>
          </a:p>
        </p:txBody>
      </p:sp>
      <p:pic>
        <p:nvPicPr>
          <p:cNvPr id="3" name="Picture 2">
            <a:extLst>
              <a:ext uri="{FF2B5EF4-FFF2-40B4-BE49-F238E27FC236}">
                <a16:creationId xmlns:a16="http://schemas.microsoft.com/office/drawing/2014/main" id="{C44DDD6C-D9FE-2DAD-BB7C-CEDEDC73DFC3}"/>
              </a:ext>
            </a:extLst>
          </p:cNvPr>
          <p:cNvPicPr>
            <a:picLocks noChangeAspect="1"/>
          </p:cNvPicPr>
          <p:nvPr/>
        </p:nvPicPr>
        <p:blipFill>
          <a:blip r:embed="rId2"/>
          <a:stretch>
            <a:fillRect/>
          </a:stretch>
        </p:blipFill>
        <p:spPr>
          <a:xfrm>
            <a:off x="199617" y="720768"/>
            <a:ext cx="5562600" cy="2946400"/>
          </a:xfrm>
          <a:prstGeom prst="rect">
            <a:avLst/>
          </a:prstGeom>
        </p:spPr>
      </p:pic>
      <p:pic>
        <p:nvPicPr>
          <p:cNvPr id="4" name="Picture 3">
            <a:extLst>
              <a:ext uri="{FF2B5EF4-FFF2-40B4-BE49-F238E27FC236}">
                <a16:creationId xmlns:a16="http://schemas.microsoft.com/office/drawing/2014/main" id="{0B9EE726-8D27-451A-71A9-1E3EEB8F2337}"/>
              </a:ext>
            </a:extLst>
          </p:cNvPr>
          <p:cNvPicPr>
            <a:picLocks noChangeAspect="1"/>
          </p:cNvPicPr>
          <p:nvPr/>
        </p:nvPicPr>
        <p:blipFill>
          <a:blip r:embed="rId3"/>
          <a:stretch>
            <a:fillRect/>
          </a:stretch>
        </p:blipFill>
        <p:spPr>
          <a:xfrm>
            <a:off x="199617" y="4006318"/>
            <a:ext cx="5803075" cy="2872464"/>
          </a:xfrm>
          <a:prstGeom prst="rect">
            <a:avLst/>
          </a:prstGeom>
        </p:spPr>
      </p:pic>
      <p:sp>
        <p:nvSpPr>
          <p:cNvPr id="5" name="TextBox 4">
            <a:extLst>
              <a:ext uri="{FF2B5EF4-FFF2-40B4-BE49-F238E27FC236}">
                <a16:creationId xmlns:a16="http://schemas.microsoft.com/office/drawing/2014/main" id="{803722A7-993B-9870-6800-5DCB5663A395}"/>
              </a:ext>
            </a:extLst>
          </p:cNvPr>
          <p:cNvSpPr txBox="1"/>
          <p:nvPr/>
        </p:nvSpPr>
        <p:spPr>
          <a:xfrm>
            <a:off x="4963886" y="6329548"/>
            <a:ext cx="569387" cy="369332"/>
          </a:xfrm>
          <a:prstGeom prst="rect">
            <a:avLst/>
          </a:prstGeom>
          <a:noFill/>
        </p:spPr>
        <p:txBody>
          <a:bodyPr wrap="none" rtlCol="0">
            <a:spAutoFit/>
          </a:bodyPr>
          <a:lstStyle/>
          <a:p>
            <a:r>
              <a:rPr lang="en-US" dirty="0"/>
              <a:t>DB2</a:t>
            </a:r>
          </a:p>
        </p:txBody>
      </p:sp>
    </p:spTree>
    <p:extLst>
      <p:ext uri="{BB962C8B-B14F-4D97-AF65-F5344CB8AC3E}">
        <p14:creationId xmlns:p14="http://schemas.microsoft.com/office/powerpoint/2010/main" val="1822594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7EAB91-3F39-BD60-A686-3330E10CBDB5}"/>
              </a:ext>
            </a:extLst>
          </p:cNvPr>
          <p:cNvPicPr>
            <a:picLocks noChangeAspect="1"/>
          </p:cNvPicPr>
          <p:nvPr/>
        </p:nvPicPr>
        <p:blipFill>
          <a:blip r:embed="rId2"/>
          <a:stretch>
            <a:fillRect/>
          </a:stretch>
        </p:blipFill>
        <p:spPr>
          <a:xfrm>
            <a:off x="262742" y="297461"/>
            <a:ext cx="7391400" cy="5194300"/>
          </a:xfrm>
          <a:prstGeom prst="rect">
            <a:avLst/>
          </a:prstGeom>
        </p:spPr>
      </p:pic>
      <p:sp>
        <p:nvSpPr>
          <p:cNvPr id="3" name="TextBox 2">
            <a:extLst>
              <a:ext uri="{FF2B5EF4-FFF2-40B4-BE49-F238E27FC236}">
                <a16:creationId xmlns:a16="http://schemas.microsoft.com/office/drawing/2014/main" id="{7798D56D-AE95-ED01-3587-0D6B18F4ABB1}"/>
              </a:ext>
            </a:extLst>
          </p:cNvPr>
          <p:cNvSpPr txBox="1"/>
          <p:nvPr/>
        </p:nvSpPr>
        <p:spPr>
          <a:xfrm>
            <a:off x="736270" y="178130"/>
            <a:ext cx="5728876" cy="369332"/>
          </a:xfrm>
          <a:prstGeom prst="rect">
            <a:avLst/>
          </a:prstGeom>
          <a:noFill/>
        </p:spPr>
        <p:txBody>
          <a:bodyPr wrap="none" rtlCol="0">
            <a:spAutoFit/>
          </a:bodyPr>
          <a:lstStyle/>
          <a:p>
            <a:r>
              <a:rPr lang="en-US" dirty="0"/>
              <a:t>How to find the most recent table created in the database?</a:t>
            </a:r>
          </a:p>
        </p:txBody>
      </p:sp>
    </p:spTree>
    <p:extLst>
      <p:ext uri="{BB962C8B-B14F-4D97-AF65-F5344CB8AC3E}">
        <p14:creationId xmlns:p14="http://schemas.microsoft.com/office/powerpoint/2010/main" val="2283682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3465F7-7222-EF2E-A87B-F3FDFA3E9E7B}"/>
              </a:ext>
            </a:extLst>
          </p:cNvPr>
          <p:cNvPicPr>
            <a:picLocks noChangeAspect="1"/>
          </p:cNvPicPr>
          <p:nvPr/>
        </p:nvPicPr>
        <p:blipFill>
          <a:blip r:embed="rId2"/>
          <a:stretch>
            <a:fillRect/>
          </a:stretch>
        </p:blipFill>
        <p:spPr>
          <a:xfrm>
            <a:off x="830201" y="1256641"/>
            <a:ext cx="6921500" cy="3632200"/>
          </a:xfrm>
          <a:prstGeom prst="rect">
            <a:avLst/>
          </a:prstGeom>
        </p:spPr>
      </p:pic>
    </p:spTree>
    <p:extLst>
      <p:ext uri="{BB962C8B-B14F-4D97-AF65-F5344CB8AC3E}">
        <p14:creationId xmlns:p14="http://schemas.microsoft.com/office/powerpoint/2010/main" val="3316031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F1E4EF-5BCE-BAC0-0263-EBD2D1DC4C9F}"/>
              </a:ext>
            </a:extLst>
          </p:cNvPr>
          <p:cNvPicPr>
            <a:picLocks noChangeAspect="1"/>
          </p:cNvPicPr>
          <p:nvPr/>
        </p:nvPicPr>
        <p:blipFill>
          <a:blip r:embed="rId2"/>
          <a:stretch>
            <a:fillRect/>
          </a:stretch>
        </p:blipFill>
        <p:spPr>
          <a:xfrm>
            <a:off x="689759" y="836811"/>
            <a:ext cx="7772400" cy="4733115"/>
          </a:xfrm>
          <a:prstGeom prst="rect">
            <a:avLst/>
          </a:prstGeom>
        </p:spPr>
      </p:pic>
    </p:spTree>
    <p:extLst>
      <p:ext uri="{BB962C8B-B14F-4D97-AF65-F5344CB8AC3E}">
        <p14:creationId xmlns:p14="http://schemas.microsoft.com/office/powerpoint/2010/main" val="134384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FA6C4-580E-2E00-F56E-E78C47BDDD8C}"/>
              </a:ext>
            </a:extLst>
          </p:cNvPr>
          <p:cNvPicPr>
            <a:picLocks noChangeAspect="1"/>
          </p:cNvPicPr>
          <p:nvPr/>
        </p:nvPicPr>
        <p:blipFill>
          <a:blip r:embed="rId2"/>
          <a:stretch>
            <a:fillRect/>
          </a:stretch>
        </p:blipFill>
        <p:spPr>
          <a:xfrm>
            <a:off x="202952" y="215900"/>
            <a:ext cx="6489700" cy="3213100"/>
          </a:xfrm>
          <a:prstGeom prst="rect">
            <a:avLst/>
          </a:prstGeom>
        </p:spPr>
      </p:pic>
      <p:pic>
        <p:nvPicPr>
          <p:cNvPr id="4" name="Picture 3" descr="A picture containing text, screenshot, font&#10;&#10;Description automatically generated">
            <a:extLst>
              <a:ext uri="{FF2B5EF4-FFF2-40B4-BE49-F238E27FC236}">
                <a16:creationId xmlns:a16="http://schemas.microsoft.com/office/drawing/2014/main" id="{140AE14F-DFF3-981B-32AC-619049AC5C4F}"/>
              </a:ext>
            </a:extLst>
          </p:cNvPr>
          <p:cNvPicPr>
            <a:picLocks noChangeAspect="1"/>
          </p:cNvPicPr>
          <p:nvPr/>
        </p:nvPicPr>
        <p:blipFill>
          <a:blip r:embed="rId3"/>
          <a:stretch>
            <a:fillRect/>
          </a:stretch>
        </p:blipFill>
        <p:spPr>
          <a:xfrm>
            <a:off x="202951" y="3820061"/>
            <a:ext cx="6174097" cy="2748226"/>
          </a:xfrm>
          <a:prstGeom prst="rect">
            <a:avLst/>
          </a:prstGeom>
        </p:spPr>
      </p:pic>
      <p:pic>
        <p:nvPicPr>
          <p:cNvPr id="5" name="Picture 4">
            <a:extLst>
              <a:ext uri="{FF2B5EF4-FFF2-40B4-BE49-F238E27FC236}">
                <a16:creationId xmlns:a16="http://schemas.microsoft.com/office/drawing/2014/main" id="{2145D15C-CBAF-AEA1-7CA3-D411BA91863D}"/>
              </a:ext>
            </a:extLst>
          </p:cNvPr>
          <p:cNvPicPr>
            <a:picLocks noChangeAspect="1"/>
          </p:cNvPicPr>
          <p:nvPr/>
        </p:nvPicPr>
        <p:blipFill>
          <a:blip r:embed="rId4"/>
          <a:stretch>
            <a:fillRect/>
          </a:stretch>
        </p:blipFill>
        <p:spPr>
          <a:xfrm>
            <a:off x="6862288" y="332509"/>
            <a:ext cx="4927600" cy="1371600"/>
          </a:xfrm>
          <a:prstGeom prst="rect">
            <a:avLst/>
          </a:prstGeom>
        </p:spPr>
      </p:pic>
      <p:pic>
        <p:nvPicPr>
          <p:cNvPr id="6" name="Picture 5">
            <a:extLst>
              <a:ext uri="{FF2B5EF4-FFF2-40B4-BE49-F238E27FC236}">
                <a16:creationId xmlns:a16="http://schemas.microsoft.com/office/drawing/2014/main" id="{2B97D1C9-DC91-21A5-0C47-7AEDF7E4B580}"/>
              </a:ext>
            </a:extLst>
          </p:cNvPr>
          <p:cNvPicPr>
            <a:picLocks noChangeAspect="1"/>
          </p:cNvPicPr>
          <p:nvPr/>
        </p:nvPicPr>
        <p:blipFill>
          <a:blip r:embed="rId5"/>
          <a:stretch>
            <a:fillRect/>
          </a:stretch>
        </p:blipFill>
        <p:spPr>
          <a:xfrm>
            <a:off x="6862287" y="2032411"/>
            <a:ext cx="4015509" cy="2422311"/>
          </a:xfrm>
          <a:prstGeom prst="rect">
            <a:avLst/>
          </a:prstGeom>
        </p:spPr>
      </p:pic>
    </p:spTree>
    <p:extLst>
      <p:ext uri="{BB962C8B-B14F-4D97-AF65-F5344CB8AC3E}">
        <p14:creationId xmlns:p14="http://schemas.microsoft.com/office/powerpoint/2010/main" val="158864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58BA1E-6E3A-F228-814D-AA3ADEC3865F}"/>
              </a:ext>
            </a:extLst>
          </p:cNvPr>
          <p:cNvSpPr txBox="1"/>
          <p:nvPr/>
        </p:nvSpPr>
        <p:spPr>
          <a:xfrm>
            <a:off x="139719" y="0"/>
            <a:ext cx="9791463" cy="1754326"/>
          </a:xfrm>
          <a:prstGeom prst="rect">
            <a:avLst/>
          </a:prstGeom>
          <a:noFill/>
        </p:spPr>
        <p:txBody>
          <a:bodyPr wrap="none" rtlCol="0">
            <a:spAutoFit/>
          </a:bodyPr>
          <a:lstStyle/>
          <a:p>
            <a:r>
              <a:rPr lang="en-US" b="1" u="sng" dirty="0"/>
              <a:t>Connection Methods:</a:t>
            </a:r>
          </a:p>
          <a:p>
            <a:endParaRPr lang="en-US" b="1" dirty="0"/>
          </a:p>
          <a:p>
            <a:pPr marL="285750" indent="-285750">
              <a:buFont typeface="Arial" panose="020B0604020202020204" pitchFamily="34" charset="0"/>
              <a:buChar char="•"/>
            </a:pPr>
            <a:r>
              <a:rPr lang="en-US" dirty="0"/>
              <a:t>.Cursor()	:	</a:t>
            </a:r>
            <a:r>
              <a:rPr lang="en-CA" b="0" i="0" dirty="0">
                <a:solidFill>
                  <a:srgbClr val="1F1F1F"/>
                </a:solidFill>
                <a:effectLst/>
                <a:latin typeface="Source Sans Pro" panose="020B0503030403020204" pitchFamily="34" charset="0"/>
              </a:rPr>
              <a:t>returns a new cursor object using the connection.</a:t>
            </a:r>
            <a:endParaRPr lang="en-US" dirty="0"/>
          </a:p>
          <a:p>
            <a:pPr marL="285750" indent="-285750">
              <a:buFont typeface="Arial" panose="020B0604020202020204" pitchFamily="34" charset="0"/>
              <a:buChar char="•"/>
            </a:pPr>
            <a:r>
              <a:rPr lang="en-US" dirty="0"/>
              <a:t>.commit()	:	</a:t>
            </a:r>
            <a:r>
              <a:rPr lang="en-CA" b="0" i="0" dirty="0">
                <a:solidFill>
                  <a:srgbClr val="1F1F1F"/>
                </a:solidFill>
                <a:effectLst/>
                <a:latin typeface="Source Sans Pro" panose="020B0503030403020204" pitchFamily="34" charset="0"/>
              </a:rPr>
              <a:t>used to commit any pending transaction to the database. </a:t>
            </a:r>
            <a:endParaRPr lang="en-US" dirty="0"/>
          </a:p>
          <a:p>
            <a:pPr marL="285750" indent="-285750">
              <a:buFont typeface="Arial" panose="020B0604020202020204" pitchFamily="34" charset="0"/>
              <a:buChar char="•"/>
            </a:pPr>
            <a:r>
              <a:rPr lang="en-US" dirty="0"/>
              <a:t>.rollback()	:	</a:t>
            </a:r>
            <a:r>
              <a:rPr lang="en-CA" b="0" i="0" dirty="0">
                <a:solidFill>
                  <a:srgbClr val="1F1F1F"/>
                </a:solidFill>
                <a:effectLst/>
                <a:latin typeface="Source Sans Pro" panose="020B0503030403020204" pitchFamily="34" charset="0"/>
              </a:rPr>
              <a:t>causes the database to roll back to the start of any pending transaction</a:t>
            </a:r>
            <a:endParaRPr lang="en-US" dirty="0"/>
          </a:p>
          <a:p>
            <a:pPr marL="285750" indent="-285750">
              <a:buFont typeface="Arial" panose="020B0604020202020204" pitchFamily="34" charset="0"/>
              <a:buChar char="•"/>
            </a:pPr>
            <a:r>
              <a:rPr lang="en-US" dirty="0"/>
              <a:t>.close()	:	</a:t>
            </a:r>
            <a:r>
              <a:rPr lang="en-CA" b="0" i="0" dirty="0">
                <a:solidFill>
                  <a:srgbClr val="1F1F1F"/>
                </a:solidFill>
                <a:effectLst/>
                <a:latin typeface="Source Sans Pro" panose="020B0503030403020204" pitchFamily="34" charset="0"/>
              </a:rPr>
              <a:t>used to close a database connection.</a:t>
            </a:r>
            <a:endParaRPr lang="en-US" dirty="0"/>
          </a:p>
        </p:txBody>
      </p:sp>
      <p:pic>
        <p:nvPicPr>
          <p:cNvPr id="3" name="Picture 2">
            <a:extLst>
              <a:ext uri="{FF2B5EF4-FFF2-40B4-BE49-F238E27FC236}">
                <a16:creationId xmlns:a16="http://schemas.microsoft.com/office/drawing/2014/main" id="{E63E7090-ED49-29AB-D2A9-4AAB6B8BA17C}"/>
              </a:ext>
            </a:extLst>
          </p:cNvPr>
          <p:cNvPicPr>
            <a:picLocks noChangeAspect="1"/>
          </p:cNvPicPr>
          <p:nvPr/>
        </p:nvPicPr>
        <p:blipFill>
          <a:blip r:embed="rId3"/>
          <a:stretch>
            <a:fillRect/>
          </a:stretch>
        </p:blipFill>
        <p:spPr>
          <a:xfrm>
            <a:off x="28791" y="1744642"/>
            <a:ext cx="3906138" cy="3368716"/>
          </a:xfrm>
          <a:prstGeom prst="rect">
            <a:avLst/>
          </a:prstGeom>
        </p:spPr>
      </p:pic>
      <p:sp>
        <p:nvSpPr>
          <p:cNvPr id="5" name="TextBox 4">
            <a:extLst>
              <a:ext uri="{FF2B5EF4-FFF2-40B4-BE49-F238E27FC236}">
                <a16:creationId xmlns:a16="http://schemas.microsoft.com/office/drawing/2014/main" id="{670CFE3B-C01E-47F3-896C-503DC6CD70F8}"/>
              </a:ext>
            </a:extLst>
          </p:cNvPr>
          <p:cNvSpPr txBox="1"/>
          <p:nvPr/>
        </p:nvSpPr>
        <p:spPr>
          <a:xfrm>
            <a:off x="139719" y="5226734"/>
            <a:ext cx="3906138" cy="1200329"/>
          </a:xfrm>
          <a:prstGeom prst="rect">
            <a:avLst/>
          </a:prstGeom>
          <a:noFill/>
        </p:spPr>
        <p:txBody>
          <a:bodyPr wrap="square">
            <a:spAutoFit/>
          </a:bodyPr>
          <a:lstStyle/>
          <a:p>
            <a:pPr algn="l"/>
            <a:r>
              <a:rPr lang="en-CA" b="0" i="0" dirty="0">
                <a:solidFill>
                  <a:srgbClr val="1F1F1F"/>
                </a:solidFill>
                <a:effectLst/>
                <a:latin typeface="Source Sans Pro" panose="020B0503030403020204" pitchFamily="34" charset="0"/>
              </a:rPr>
              <a:t>Cursors created from different connections can or cannot be </a:t>
            </a:r>
            <a:endParaRPr lang="en-CA" b="0" i="0" dirty="0">
              <a:solidFill>
                <a:srgbClr val="333333"/>
              </a:solidFill>
              <a:effectLst/>
              <a:latin typeface="OpenSans"/>
            </a:endParaRPr>
          </a:p>
          <a:p>
            <a:pPr algn="l"/>
            <a:r>
              <a:rPr lang="en-CA" b="0" i="0" dirty="0">
                <a:solidFill>
                  <a:srgbClr val="1F1F1F"/>
                </a:solidFill>
                <a:effectLst/>
                <a:latin typeface="Source Sans Pro" panose="020B0503030403020204" pitchFamily="34" charset="0"/>
              </a:rPr>
              <a:t>isolated depending on how the transaction support is implemented.</a:t>
            </a:r>
            <a:endParaRPr lang="en-CA" b="0" i="0" dirty="0">
              <a:solidFill>
                <a:srgbClr val="333333"/>
              </a:solidFill>
              <a:effectLst/>
              <a:latin typeface="OpenSans"/>
            </a:endParaRPr>
          </a:p>
        </p:txBody>
      </p:sp>
      <p:sp>
        <p:nvSpPr>
          <p:cNvPr id="6" name="TextBox 5">
            <a:extLst>
              <a:ext uri="{FF2B5EF4-FFF2-40B4-BE49-F238E27FC236}">
                <a16:creationId xmlns:a16="http://schemas.microsoft.com/office/drawing/2014/main" id="{860486AC-58AE-978C-298A-E86A39C66278}"/>
              </a:ext>
            </a:extLst>
          </p:cNvPr>
          <p:cNvSpPr txBox="1"/>
          <p:nvPr/>
        </p:nvSpPr>
        <p:spPr>
          <a:xfrm>
            <a:off x="4045858" y="4658800"/>
            <a:ext cx="8006424" cy="2031325"/>
          </a:xfrm>
          <a:prstGeom prst="rect">
            <a:avLst/>
          </a:prstGeom>
          <a:noFill/>
        </p:spPr>
        <p:txBody>
          <a:bodyPr wrap="square" rtlCol="0">
            <a:spAutoFit/>
          </a:bodyPr>
          <a:lstStyle/>
          <a:p>
            <a:pPr algn="l"/>
            <a:r>
              <a:rPr lang="en-CA" b="0" i="0" dirty="0">
                <a:solidFill>
                  <a:srgbClr val="1F1F1F"/>
                </a:solidFill>
                <a:effectLst/>
                <a:latin typeface="Source Sans Pro" panose="020B0503030403020204" pitchFamily="34" charset="0"/>
              </a:rPr>
              <a:t>A database cursor is a control structure that enables traversal over the records in a database. I</a:t>
            </a:r>
          </a:p>
          <a:p>
            <a:pPr algn="l"/>
            <a:r>
              <a:rPr lang="en-CA" b="0" i="0" dirty="0">
                <a:solidFill>
                  <a:srgbClr val="1F1F1F"/>
                </a:solidFill>
                <a:effectLst/>
                <a:latin typeface="Source Sans Pro" panose="020B0503030403020204" pitchFamily="34" charset="0"/>
              </a:rPr>
              <a:t>t behaves like a file name or file handle in a programming language. Just as a program opens a file to access its contents, it opens a cursor to gain access to the query results. </a:t>
            </a:r>
            <a:endParaRPr lang="en-CA" b="0" i="0" dirty="0">
              <a:solidFill>
                <a:srgbClr val="333333"/>
              </a:solidFill>
              <a:effectLst/>
              <a:latin typeface="OpenSans"/>
            </a:endParaRPr>
          </a:p>
          <a:p>
            <a:pPr algn="l"/>
            <a:r>
              <a:rPr lang="en-CA" b="0" i="0" dirty="0">
                <a:solidFill>
                  <a:srgbClr val="1F1F1F"/>
                </a:solidFill>
                <a:effectLst/>
                <a:latin typeface="Source Sans Pro" panose="020B0503030403020204" pitchFamily="34" charset="0"/>
              </a:rPr>
              <a:t>Similarly, the program closes a file to end its access and closes a cursor to end access to the query results.</a:t>
            </a:r>
            <a:endParaRPr lang="en-CA" b="0" i="0" dirty="0">
              <a:solidFill>
                <a:srgbClr val="333333"/>
              </a:solidFill>
              <a:effectLst/>
              <a:latin typeface="OpenSans"/>
            </a:endParaRPr>
          </a:p>
        </p:txBody>
      </p:sp>
      <p:pic>
        <p:nvPicPr>
          <p:cNvPr id="7" name="Picture 6">
            <a:extLst>
              <a:ext uri="{FF2B5EF4-FFF2-40B4-BE49-F238E27FC236}">
                <a16:creationId xmlns:a16="http://schemas.microsoft.com/office/drawing/2014/main" id="{4DDAB2E4-1434-97A0-7543-BE58B602EEDE}"/>
              </a:ext>
            </a:extLst>
          </p:cNvPr>
          <p:cNvPicPr>
            <a:picLocks noChangeAspect="1"/>
          </p:cNvPicPr>
          <p:nvPr/>
        </p:nvPicPr>
        <p:blipFill>
          <a:blip r:embed="rId4"/>
          <a:stretch>
            <a:fillRect/>
          </a:stretch>
        </p:blipFill>
        <p:spPr>
          <a:xfrm>
            <a:off x="4453246" y="1876034"/>
            <a:ext cx="5283200" cy="2540000"/>
          </a:xfrm>
          <a:prstGeom prst="rect">
            <a:avLst/>
          </a:prstGeom>
        </p:spPr>
      </p:pic>
    </p:spTree>
    <p:extLst>
      <p:ext uri="{BB962C8B-B14F-4D97-AF65-F5344CB8AC3E}">
        <p14:creationId xmlns:p14="http://schemas.microsoft.com/office/powerpoint/2010/main" val="228141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FB3929-BC6C-087D-7935-6CA70AAC9C96}"/>
              </a:ext>
            </a:extLst>
          </p:cNvPr>
          <p:cNvPicPr>
            <a:picLocks noChangeAspect="1"/>
          </p:cNvPicPr>
          <p:nvPr/>
        </p:nvPicPr>
        <p:blipFill>
          <a:blip r:embed="rId2"/>
          <a:stretch>
            <a:fillRect/>
          </a:stretch>
        </p:blipFill>
        <p:spPr>
          <a:xfrm>
            <a:off x="131618" y="0"/>
            <a:ext cx="7772400" cy="3704718"/>
          </a:xfrm>
          <a:prstGeom prst="rect">
            <a:avLst/>
          </a:prstGeom>
        </p:spPr>
      </p:pic>
      <p:sp>
        <p:nvSpPr>
          <p:cNvPr id="3" name="TextBox 2">
            <a:extLst>
              <a:ext uri="{FF2B5EF4-FFF2-40B4-BE49-F238E27FC236}">
                <a16:creationId xmlns:a16="http://schemas.microsoft.com/office/drawing/2014/main" id="{BF26D2AC-B868-39DA-D86D-73E13240EC81}"/>
              </a:ext>
            </a:extLst>
          </p:cNvPr>
          <p:cNvSpPr txBox="1"/>
          <p:nvPr/>
        </p:nvSpPr>
        <p:spPr>
          <a:xfrm>
            <a:off x="261257" y="3835730"/>
            <a:ext cx="11827824" cy="3139321"/>
          </a:xfrm>
          <a:prstGeom prst="rect">
            <a:avLst/>
          </a:prstGeom>
          <a:noFill/>
        </p:spPr>
        <p:txBody>
          <a:bodyPr wrap="square" rtlCol="0">
            <a:spAutoFit/>
          </a:bodyPr>
          <a:lstStyle/>
          <a:p>
            <a:pPr algn="l"/>
            <a:r>
              <a:rPr lang="en-CA" b="0" i="0" dirty="0">
                <a:solidFill>
                  <a:srgbClr val="1F1F1F"/>
                </a:solidFill>
                <a:effectLst/>
                <a:latin typeface="Source Sans Pro" panose="020B0503030403020204" pitchFamily="34" charset="0"/>
              </a:rPr>
              <a:t>Let's walk through a Python application that uses the DB-API to query a database.</a:t>
            </a:r>
          </a:p>
          <a:p>
            <a:pPr algn="l"/>
            <a:endParaRPr lang="en-CA" dirty="0">
              <a:solidFill>
                <a:srgbClr val="1F1F1F"/>
              </a:solidFill>
              <a:latin typeface="Source Sans Pro" panose="020B0503030403020204" pitchFamily="34" charset="0"/>
            </a:endParaRPr>
          </a:p>
          <a:p>
            <a:pPr algn="l"/>
            <a:r>
              <a:rPr lang="en-CA" b="0" i="0" dirty="0">
                <a:solidFill>
                  <a:srgbClr val="1F1F1F"/>
                </a:solidFill>
                <a:effectLst/>
                <a:latin typeface="Source Sans Pro" panose="020B0503030403020204" pitchFamily="34" charset="0"/>
              </a:rPr>
              <a:t>First, you import your database module by using the connect API from that module. To open a connection to the database, you use the connect constructor and pass in the parameters, that is, the database name, username, and password. The connect function returns connection object. After this, you create a cursor object on the connection object. The cursor is used to run queries and fetch results. </a:t>
            </a:r>
          </a:p>
          <a:p>
            <a:pPr algn="l"/>
            <a:endParaRPr lang="en-CA" b="0" i="0" dirty="0">
              <a:solidFill>
                <a:srgbClr val="333333"/>
              </a:solidFill>
              <a:effectLst/>
              <a:latin typeface="OpenSans"/>
            </a:endParaRPr>
          </a:p>
          <a:p>
            <a:pPr algn="l"/>
            <a:r>
              <a:rPr lang="en-CA" b="0" i="0" dirty="0">
                <a:solidFill>
                  <a:srgbClr val="1F1F1F"/>
                </a:solidFill>
                <a:effectLst/>
                <a:latin typeface="Source Sans Pro" panose="020B0503030403020204" pitchFamily="34" charset="0"/>
              </a:rPr>
              <a:t>After running the queries, using the cursor, we also use the cursor to fetch the results of the query. Finally, when the system is done running the queries, it frees all resources by closing the connection. Remember that it is always important to close connections to avoid unused connections taking up resources. </a:t>
            </a:r>
            <a:endParaRPr lang="en-CA" b="0" i="0" dirty="0">
              <a:solidFill>
                <a:srgbClr val="333333"/>
              </a:solidFill>
              <a:effectLst/>
              <a:latin typeface="OpenSans"/>
            </a:endParaRPr>
          </a:p>
          <a:p>
            <a:endParaRPr lang="en-US" dirty="0"/>
          </a:p>
        </p:txBody>
      </p:sp>
    </p:spTree>
    <p:extLst>
      <p:ext uri="{BB962C8B-B14F-4D97-AF65-F5344CB8AC3E}">
        <p14:creationId xmlns:p14="http://schemas.microsoft.com/office/powerpoint/2010/main" val="2593137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68FB64-2422-090F-54EB-3079DED13E84}"/>
              </a:ext>
            </a:extLst>
          </p:cNvPr>
          <p:cNvSpPr txBox="1"/>
          <p:nvPr/>
        </p:nvSpPr>
        <p:spPr>
          <a:xfrm>
            <a:off x="3372592" y="2956956"/>
            <a:ext cx="5054589" cy="400110"/>
          </a:xfrm>
          <a:prstGeom prst="rect">
            <a:avLst/>
          </a:prstGeom>
          <a:noFill/>
        </p:spPr>
        <p:txBody>
          <a:bodyPr wrap="none" rtlCol="0">
            <a:spAutoFit/>
          </a:bodyPr>
          <a:lstStyle/>
          <a:p>
            <a:r>
              <a:rPr lang="en-CA" sz="2000" b="1" i="0" dirty="0">
                <a:solidFill>
                  <a:srgbClr val="1F1F1F"/>
                </a:solidFill>
                <a:effectLst/>
                <a:latin typeface="Source Sans Pro" panose="020B0503030403020204" pitchFamily="34" charset="0"/>
              </a:rPr>
              <a:t>Connecting to a database using </a:t>
            </a:r>
            <a:r>
              <a:rPr lang="en-CA" sz="2000" b="1" i="0" dirty="0" err="1">
                <a:solidFill>
                  <a:srgbClr val="1F1F1F"/>
                </a:solidFill>
                <a:effectLst/>
                <a:latin typeface="Source Sans Pro" panose="020B0503030403020204" pitchFamily="34" charset="0"/>
              </a:rPr>
              <a:t>ibm_db</a:t>
            </a:r>
            <a:r>
              <a:rPr lang="en-CA" sz="2000" b="1" i="0" dirty="0">
                <a:solidFill>
                  <a:srgbClr val="1F1F1F"/>
                </a:solidFill>
                <a:effectLst/>
                <a:latin typeface="Source Sans Pro" panose="020B0503030403020204" pitchFamily="34" charset="0"/>
              </a:rPr>
              <a:t> API</a:t>
            </a:r>
          </a:p>
        </p:txBody>
      </p:sp>
    </p:spTree>
    <p:extLst>
      <p:ext uri="{BB962C8B-B14F-4D97-AF65-F5344CB8AC3E}">
        <p14:creationId xmlns:p14="http://schemas.microsoft.com/office/powerpoint/2010/main" val="18737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21279-72C1-F984-86A5-4F64494A5EED}"/>
              </a:ext>
            </a:extLst>
          </p:cNvPr>
          <p:cNvPicPr>
            <a:picLocks noChangeAspect="1"/>
          </p:cNvPicPr>
          <p:nvPr/>
        </p:nvPicPr>
        <p:blipFill>
          <a:blip r:embed="rId2"/>
          <a:stretch>
            <a:fillRect/>
          </a:stretch>
        </p:blipFill>
        <p:spPr>
          <a:xfrm>
            <a:off x="194541" y="131536"/>
            <a:ext cx="5651500" cy="1892300"/>
          </a:xfrm>
          <a:prstGeom prst="rect">
            <a:avLst/>
          </a:prstGeom>
        </p:spPr>
      </p:pic>
      <p:pic>
        <p:nvPicPr>
          <p:cNvPr id="3" name="Picture 2">
            <a:extLst>
              <a:ext uri="{FF2B5EF4-FFF2-40B4-BE49-F238E27FC236}">
                <a16:creationId xmlns:a16="http://schemas.microsoft.com/office/drawing/2014/main" id="{AC80CDFC-258B-2D2A-2C5D-3ED3ED8BDA0C}"/>
              </a:ext>
            </a:extLst>
          </p:cNvPr>
          <p:cNvPicPr>
            <a:picLocks noChangeAspect="1"/>
          </p:cNvPicPr>
          <p:nvPr/>
        </p:nvPicPr>
        <p:blipFill>
          <a:blip r:embed="rId3"/>
          <a:stretch>
            <a:fillRect/>
          </a:stretch>
        </p:blipFill>
        <p:spPr>
          <a:xfrm>
            <a:off x="194541" y="2256311"/>
            <a:ext cx="11559340" cy="3099460"/>
          </a:xfrm>
          <a:prstGeom prst="rect">
            <a:avLst/>
          </a:prstGeom>
        </p:spPr>
      </p:pic>
      <p:sp>
        <p:nvSpPr>
          <p:cNvPr id="4" name="TextBox 3">
            <a:extLst>
              <a:ext uri="{FF2B5EF4-FFF2-40B4-BE49-F238E27FC236}">
                <a16:creationId xmlns:a16="http://schemas.microsoft.com/office/drawing/2014/main" id="{88D2B4B3-289F-A28F-3C10-3DD8EF44033D}"/>
              </a:ext>
            </a:extLst>
          </p:cNvPr>
          <p:cNvSpPr txBox="1"/>
          <p:nvPr/>
        </p:nvSpPr>
        <p:spPr>
          <a:xfrm>
            <a:off x="194541" y="2802576"/>
            <a:ext cx="7184572" cy="369332"/>
          </a:xfrm>
          <a:prstGeom prst="rect">
            <a:avLst/>
          </a:prstGeom>
          <a:noFill/>
        </p:spPr>
        <p:txBody>
          <a:bodyPr wrap="square" rtlCol="0">
            <a:spAutoFit/>
          </a:bodyPr>
          <a:lstStyle/>
          <a:p>
            <a:pPr algn="l"/>
            <a:r>
              <a:rPr lang="en-CA" b="0" i="0" dirty="0">
                <a:solidFill>
                  <a:srgbClr val="1F1F1F"/>
                </a:solidFill>
                <a:effectLst/>
                <a:latin typeface="Source Sans Pro" panose="020B0503030403020204" pitchFamily="34" charset="0"/>
              </a:rPr>
              <a:t>Connecting to the DB2 requires the following information:</a:t>
            </a:r>
            <a:endParaRPr lang="en-CA" b="0" i="0" dirty="0">
              <a:solidFill>
                <a:srgbClr val="333333"/>
              </a:solidFill>
              <a:effectLst/>
              <a:latin typeface="OpenSans"/>
            </a:endParaRPr>
          </a:p>
        </p:txBody>
      </p:sp>
    </p:spTree>
    <p:extLst>
      <p:ext uri="{BB962C8B-B14F-4D97-AF65-F5344CB8AC3E}">
        <p14:creationId xmlns:p14="http://schemas.microsoft.com/office/powerpoint/2010/main" val="89600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67625-71FB-7C49-59AF-D014C78A80FF}"/>
              </a:ext>
            </a:extLst>
          </p:cNvPr>
          <p:cNvPicPr>
            <a:picLocks noChangeAspect="1"/>
          </p:cNvPicPr>
          <p:nvPr/>
        </p:nvPicPr>
        <p:blipFill>
          <a:blip r:embed="rId2"/>
          <a:stretch>
            <a:fillRect/>
          </a:stretch>
        </p:blipFill>
        <p:spPr>
          <a:xfrm>
            <a:off x="0" y="0"/>
            <a:ext cx="8937856" cy="5699991"/>
          </a:xfrm>
          <a:prstGeom prst="rect">
            <a:avLst/>
          </a:prstGeom>
        </p:spPr>
      </p:pic>
      <p:pic>
        <p:nvPicPr>
          <p:cNvPr id="3" name="Picture 2">
            <a:extLst>
              <a:ext uri="{FF2B5EF4-FFF2-40B4-BE49-F238E27FC236}">
                <a16:creationId xmlns:a16="http://schemas.microsoft.com/office/drawing/2014/main" id="{A1E20673-47EB-2ADB-F8EC-DFEEE4355E8A}"/>
              </a:ext>
            </a:extLst>
          </p:cNvPr>
          <p:cNvPicPr>
            <a:picLocks noChangeAspect="1"/>
          </p:cNvPicPr>
          <p:nvPr/>
        </p:nvPicPr>
        <p:blipFill>
          <a:blip r:embed="rId3"/>
          <a:stretch>
            <a:fillRect/>
          </a:stretch>
        </p:blipFill>
        <p:spPr>
          <a:xfrm>
            <a:off x="86179" y="5699991"/>
            <a:ext cx="3136900" cy="1206500"/>
          </a:xfrm>
          <a:prstGeom prst="rect">
            <a:avLst/>
          </a:prstGeom>
        </p:spPr>
      </p:pic>
      <p:sp>
        <p:nvSpPr>
          <p:cNvPr id="4" name="TextBox 3">
            <a:extLst>
              <a:ext uri="{FF2B5EF4-FFF2-40B4-BE49-F238E27FC236}">
                <a16:creationId xmlns:a16="http://schemas.microsoft.com/office/drawing/2014/main" id="{82C8AF53-C002-0515-8DC3-BCB27D745685}"/>
              </a:ext>
            </a:extLst>
          </p:cNvPr>
          <p:cNvSpPr txBox="1"/>
          <p:nvPr/>
        </p:nvSpPr>
        <p:spPr>
          <a:xfrm>
            <a:off x="3526972" y="4918246"/>
            <a:ext cx="8407730" cy="1384995"/>
          </a:xfrm>
          <a:prstGeom prst="rect">
            <a:avLst/>
          </a:prstGeom>
          <a:noFill/>
        </p:spPr>
        <p:txBody>
          <a:bodyPr wrap="square" rtlCol="0">
            <a:spAutoFit/>
          </a:bodyPr>
          <a:lstStyle/>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We create a connection object DSN, which stores the connection credentials. </a:t>
            </a: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The connect function of the </a:t>
            </a:r>
            <a:r>
              <a:rPr lang="en-CA" sz="1400" b="0" i="0" dirty="0" err="1">
                <a:solidFill>
                  <a:srgbClr val="1F1F1F"/>
                </a:solidFill>
                <a:effectLst/>
                <a:latin typeface="Source Sans Pro" panose="020B0503030403020204" pitchFamily="34" charset="0"/>
              </a:rPr>
              <a:t>ibm_db</a:t>
            </a:r>
            <a:r>
              <a:rPr lang="en-CA" sz="1400" b="0" i="0" dirty="0">
                <a:solidFill>
                  <a:srgbClr val="1F1F1F"/>
                </a:solidFill>
                <a:effectLst/>
                <a:latin typeface="Source Sans Pro" panose="020B0503030403020204" pitchFamily="34" charset="0"/>
              </a:rPr>
              <a:t> API will be used to create a non persistent connection. </a:t>
            </a: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The DSN object is passed as a parameter to the connection function. </a:t>
            </a: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If a connection has been established with the database, then the code returns connected, as the output otherwise, the output will be unable to connect to database. </a:t>
            </a: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Then we free all resources by closing the connection. </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3747192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9239</TotalTime>
  <Words>1092</Words>
  <Application>Microsoft Macintosh PowerPoint</Application>
  <PresentationFormat>Widescreen</PresentationFormat>
  <Paragraphs>89</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Microsoft YaHei</vt:lpstr>
      <vt:lpstr>Arial</vt:lpstr>
      <vt:lpstr>Calibri</vt:lpstr>
      <vt:lpstr>Calibri Light</vt:lpstr>
      <vt:lpstr>Courier</vt:lpstr>
      <vt:lpstr>OpenSans</vt:lpstr>
      <vt:lpstr>Source Sans Pro</vt:lpstr>
      <vt:lpstr>unset</vt:lpstr>
      <vt:lpstr>Office Theme</vt:lpstr>
      <vt:lpstr>Accessing Database with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13</cp:revision>
  <dcterms:created xsi:type="dcterms:W3CDTF">2023-05-06T23:06:08Z</dcterms:created>
  <dcterms:modified xsi:type="dcterms:W3CDTF">2023-05-18T16:45:41Z</dcterms:modified>
</cp:coreProperties>
</file>